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77" r:id="rId5"/>
    <p:sldId id="278" r:id="rId6"/>
    <p:sldId id="279" r:id="rId7"/>
    <p:sldId id="280" r:id="rId8"/>
    <p:sldId id="281" r:id="rId9"/>
    <p:sldId id="284" r:id="rId10"/>
    <p:sldId id="283" r:id="rId11"/>
    <p:sldId id="285" r:id="rId12"/>
    <p:sldId id="286" r:id="rId13"/>
    <p:sldId id="287" r:id="rId14"/>
    <p:sldId id="288" r:id="rId15"/>
    <p:sldId id="289" r:id="rId16"/>
    <p:sldId id="282" r:id="rId17"/>
    <p:sldId id="290"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8" d="100"/>
          <a:sy n="78"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7D9DE-C0FC-43FA-A070-71B9CBA1C974}" type="datetimeFigureOut">
              <a:rPr lang="en-US" smtClean="0"/>
              <a:t>3/6/2015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78AAA-87A4-4834-82D6-15598A0ED054}" type="slidenum">
              <a:rPr lang="en-US" smtClean="0"/>
              <a:t>‹#›</a:t>
            </a:fld>
            <a:endParaRPr lang="en-US"/>
          </a:p>
        </p:txBody>
      </p:sp>
    </p:spTree>
    <p:extLst>
      <p:ext uri="{BB962C8B-B14F-4D97-AF65-F5344CB8AC3E}">
        <p14:creationId xmlns:p14="http://schemas.microsoft.com/office/powerpoint/2010/main" val="136517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18</a:t>
            </a:fld>
            <a:endParaRPr lang="en-US"/>
          </a:p>
        </p:txBody>
      </p:sp>
    </p:spTree>
    <p:extLst>
      <p:ext uri="{BB962C8B-B14F-4D97-AF65-F5344CB8AC3E}">
        <p14:creationId xmlns:p14="http://schemas.microsoft.com/office/powerpoint/2010/main" val="343891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typically created by district, reviewed,</a:t>
            </a:r>
            <a:r>
              <a:rPr lang="en-US" baseline="0" dirty="0" smtClean="0"/>
              <a:t> approved by Central Office. EBS Amendment file created for every ADD regardless of whether a bid item has been changed or not.</a:t>
            </a:r>
          </a:p>
          <a:p>
            <a:pPr marL="171450" indent="-171450">
              <a:buFont typeface="Arial" panose="020B0604020202020204" pitchFamily="34" charset="0"/>
              <a:buChar char="•"/>
            </a:pPr>
            <a:r>
              <a:rPr lang="en-US" baseline="0" dirty="0" smtClean="0"/>
              <a:t>ADD should be submitted by 8am 3 working days before sale, may cause a delay if late. (Target is to announce Delays Friday before the letting. Collaborated with OCA, don’t want bidders working weekends on a project that will be delayed.)</a:t>
            </a:r>
          </a:p>
          <a:p>
            <a:pPr marL="171450" indent="-171450">
              <a:buFont typeface="Arial" panose="020B0604020202020204" pitchFamily="34" charset="0"/>
              <a:buChar char="•"/>
            </a:pPr>
            <a:r>
              <a:rPr lang="en-US" baseline="0" dirty="0" smtClean="0"/>
              <a:t>Published by 10am 3 working days before sale</a:t>
            </a:r>
          </a:p>
        </p:txBody>
      </p:sp>
      <p:sp>
        <p:nvSpPr>
          <p:cNvPr id="4" name="Slide Number Placeholder 3"/>
          <p:cNvSpPr>
            <a:spLocks noGrp="1"/>
          </p:cNvSpPr>
          <p:nvPr>
            <p:ph type="sldNum" sz="quarter" idx="10"/>
          </p:nvPr>
        </p:nvSpPr>
        <p:spPr/>
        <p:txBody>
          <a:bodyPr/>
          <a:lstStyle/>
          <a:p>
            <a:fld id="{7C0EC7EC-0248-4205-BE73-33DC0EA24D51}" type="slidenum">
              <a:rPr lang="en-US" smtClean="0"/>
              <a:t>27</a:t>
            </a:fld>
            <a:endParaRPr lang="en-US"/>
          </a:p>
        </p:txBody>
      </p:sp>
    </p:spTree>
    <p:extLst>
      <p:ext uri="{BB962C8B-B14F-4D97-AF65-F5344CB8AC3E}">
        <p14:creationId xmlns:p14="http://schemas.microsoft.com/office/powerpoint/2010/main" val="331281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Typical</a:t>
            </a:r>
            <a:r>
              <a:rPr lang="en-US" baseline="0" dirty="0" smtClean="0"/>
              <a:t> items modified by Addendum are:</a:t>
            </a:r>
          </a:p>
          <a:p>
            <a:pPr marL="171450" indent="-171450">
              <a:buFont typeface="Arial" panose="020B0604020202020204" pitchFamily="34" charset="0"/>
              <a:buChar char="•"/>
            </a:pPr>
            <a:r>
              <a:rPr lang="en-US" baseline="0" dirty="0" smtClean="0"/>
              <a:t>Modifications to completion date</a:t>
            </a:r>
          </a:p>
          <a:p>
            <a:pPr marL="171450" indent="-171450">
              <a:buFont typeface="Arial" panose="020B0604020202020204" pitchFamily="34" charset="0"/>
              <a:buChar char="•"/>
            </a:pPr>
            <a:r>
              <a:rPr lang="en-US" baseline="0" dirty="0" smtClean="0"/>
              <a:t>Additions or deletions of bid items</a:t>
            </a:r>
          </a:p>
          <a:p>
            <a:pPr marL="171450" indent="-171450">
              <a:buFont typeface="Arial" panose="020B0604020202020204" pitchFamily="34" charset="0"/>
              <a:buChar char="•"/>
            </a:pPr>
            <a:r>
              <a:rPr lang="en-US" baseline="0" dirty="0" smtClean="0"/>
              <a:t>Revisions to existing bid items (quantities, material types)</a:t>
            </a:r>
          </a:p>
          <a:p>
            <a:pPr marL="171450" indent="-171450">
              <a:buFont typeface="Arial" panose="020B0604020202020204" pitchFamily="34" charset="0"/>
              <a:buChar char="•"/>
            </a:pPr>
            <a:r>
              <a:rPr lang="en-US" baseline="0" dirty="0" smtClean="0"/>
              <a:t>Plan or proposal notes. (Pay attention to these items, sometimes it will say delete proposal note 109 and add 117). Other times a small plan note may be included in the addenda and not have a revised sheet. Not ideal, but in the interest of time this happens.</a:t>
            </a:r>
          </a:p>
          <a:p>
            <a:pPr marL="171450" indent="-171450">
              <a:buFont typeface="Arial" panose="020B0604020202020204" pitchFamily="34" charset="0"/>
              <a:buChar char="•"/>
            </a:pPr>
            <a:r>
              <a:rPr lang="en-US" baseline="0" dirty="0" smtClean="0"/>
              <a:t>Add may modify plan sheets. Revised sheets are not included in the add doc. Link to FTP site where they can be found on the </a:t>
            </a:r>
            <a:r>
              <a:rPr lang="en-US" baseline="0" dirty="0" err="1" smtClean="0"/>
              <a:t>coverletter</a:t>
            </a:r>
            <a:r>
              <a:rPr lang="en-US" baseline="0" dirty="0" smtClean="0"/>
              <a:t>. There you find the clouded and clean (new plan sheets). Clouded means the are of the sheet that has been revised has a clouded graphic around the changed portion of the sheet.</a:t>
            </a:r>
          </a:p>
          <a:p>
            <a:pPr marL="171450" indent="-171450">
              <a:buFont typeface="Arial" panose="020B0604020202020204" pitchFamily="34" charset="0"/>
              <a:buChar char="•"/>
            </a:pPr>
            <a:r>
              <a:rPr lang="en-US" baseline="0" dirty="0" smtClean="0"/>
              <a:t>For DB projects, scope revisions not always attached, but can be accessed at the FTP site on the </a:t>
            </a:r>
            <a:r>
              <a:rPr lang="en-US" baseline="0" dirty="0" err="1" smtClean="0"/>
              <a:t>coverletter</a:t>
            </a:r>
            <a:r>
              <a:rPr lang="en-US" baseline="0" dirty="0" smtClean="0"/>
              <a:t>.</a:t>
            </a:r>
          </a:p>
          <a:p>
            <a:pPr marL="171450" indent="-171450">
              <a:buFont typeface="Arial" panose="020B0604020202020204" pitchFamily="34" charset="0"/>
              <a:buChar char="•"/>
            </a:pPr>
            <a:r>
              <a:rPr lang="en-US" baseline="0" dirty="0" smtClean="0"/>
              <a:t>Also have the opportunity to place </a:t>
            </a:r>
            <a:r>
              <a:rPr lang="en-US" baseline="0" dirty="0" err="1" smtClean="0"/>
              <a:t>prebid</a:t>
            </a:r>
            <a:r>
              <a:rPr lang="en-US" baseline="0" dirty="0" smtClean="0"/>
              <a:t> questions as a part of the bidding documents:</a:t>
            </a:r>
          </a:p>
          <a:p>
            <a:pPr marL="628650" lvl="1" indent="-171450">
              <a:buFont typeface="Arial" panose="020B0604020202020204" pitchFamily="34" charset="0"/>
              <a:buChar char="•"/>
            </a:pPr>
            <a:r>
              <a:rPr lang="en-US" baseline="0" dirty="0" smtClean="0"/>
              <a:t>At their discretion, District can revise language of PBQ, capture the substantive nature of the question to make it appropriate for contract documents</a:t>
            </a:r>
          </a:p>
          <a:p>
            <a:pPr marL="1085850" lvl="2" indent="-171450">
              <a:buFont typeface="Arial" panose="020B0604020202020204" pitchFamily="34" charset="0"/>
              <a:buChar char="•"/>
            </a:pPr>
            <a:r>
              <a:rPr lang="en-US" baseline="0" dirty="0" smtClean="0"/>
              <a:t>Initial PBQ may contain commentary, opinion, assumptions, grammar issues, or PBQ may contain multiple subparts that may not all need addressed by the contract. </a:t>
            </a:r>
          </a:p>
        </p:txBody>
      </p:sp>
      <p:sp>
        <p:nvSpPr>
          <p:cNvPr id="4" name="Slide Number Placeholder 3"/>
          <p:cNvSpPr>
            <a:spLocks noGrp="1"/>
          </p:cNvSpPr>
          <p:nvPr>
            <p:ph type="sldNum" sz="quarter" idx="10"/>
          </p:nvPr>
        </p:nvSpPr>
        <p:spPr/>
        <p:txBody>
          <a:bodyPr/>
          <a:lstStyle/>
          <a:p>
            <a:fld id="{7C0EC7EC-0248-4205-BE73-33DC0EA24D51}" type="slidenum">
              <a:rPr lang="en-US" smtClean="0"/>
              <a:t>28</a:t>
            </a:fld>
            <a:endParaRPr lang="en-US"/>
          </a:p>
        </p:txBody>
      </p:sp>
    </p:spTree>
    <p:extLst>
      <p:ext uri="{BB962C8B-B14F-4D97-AF65-F5344CB8AC3E}">
        <p14:creationId xmlns:p14="http://schemas.microsoft.com/office/powerpoint/2010/main" val="282956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could take a minimum of 24 hours to review/approve.</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29</a:t>
            </a:fld>
            <a:endParaRPr lang="en-US"/>
          </a:p>
        </p:txBody>
      </p:sp>
    </p:spTree>
    <p:extLst>
      <p:ext uri="{BB962C8B-B14F-4D97-AF65-F5344CB8AC3E}">
        <p14:creationId xmlns:p14="http://schemas.microsoft.com/office/powerpoint/2010/main" val="101356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Addendum </a:t>
            </a:r>
            <a:r>
              <a:rPr lang="en-US" dirty="0" err="1" smtClean="0"/>
              <a:t>coverletter</a:t>
            </a:r>
            <a:r>
              <a:rPr lang="en-US" dirty="0" smtClean="0"/>
              <a:t> example: Notice link to FTP site for attachments, like plan sheets.</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30</a:t>
            </a:fld>
            <a:endParaRPr lang="en-US"/>
          </a:p>
        </p:txBody>
      </p:sp>
    </p:spTree>
    <p:extLst>
      <p:ext uri="{BB962C8B-B14F-4D97-AF65-F5344CB8AC3E}">
        <p14:creationId xmlns:p14="http://schemas.microsoft.com/office/powerpoint/2010/main" val="345686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FTP site. Sorted by 3 letter County abbreviation and PID</a:t>
            </a:r>
          </a:p>
          <a:p>
            <a:endParaRPr lang="en-US" dirty="0" smtClean="0"/>
          </a:p>
          <a:p>
            <a:r>
              <a:rPr lang="en-US" dirty="0" smtClean="0"/>
              <a:t>Refresh on browser to update every time you enter individual</a:t>
            </a:r>
            <a:r>
              <a:rPr lang="en-US" baseline="0" dirty="0" smtClean="0"/>
              <a:t> directory.</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31</a:t>
            </a:fld>
            <a:endParaRPr lang="en-US"/>
          </a:p>
        </p:txBody>
      </p:sp>
    </p:spTree>
    <p:extLst>
      <p:ext uri="{BB962C8B-B14F-4D97-AF65-F5344CB8AC3E}">
        <p14:creationId xmlns:p14="http://schemas.microsoft.com/office/powerpoint/2010/main" val="30563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a:t>
            </a:r>
            <a:r>
              <a:rPr lang="en-US" baseline="0" dirty="0" smtClean="0"/>
              <a:t> last year, many changes to the </a:t>
            </a:r>
            <a:r>
              <a:rPr lang="en-US" baseline="0" dirty="0" err="1" smtClean="0"/>
              <a:t>prebid</a:t>
            </a:r>
            <a:r>
              <a:rPr lang="en-US" baseline="0" dirty="0" smtClean="0"/>
              <a:t> process</a:t>
            </a:r>
          </a:p>
          <a:p>
            <a:pPr marL="628650" lvl="1" indent="-171450">
              <a:buFont typeface="Arial" panose="020B0604020202020204" pitchFamily="34" charset="0"/>
              <a:buChar char="•"/>
            </a:pPr>
            <a:r>
              <a:rPr lang="en-US" baseline="0" dirty="0" err="1" smtClean="0"/>
              <a:t>Elecronically</a:t>
            </a:r>
            <a:r>
              <a:rPr lang="en-US" baseline="0" dirty="0" smtClean="0"/>
              <a:t> submitted; automatically diverted to responsible District – helps speed getting question to the right place. And enables us to get a response to you MORE QUICKLY</a:t>
            </a:r>
          </a:p>
          <a:p>
            <a:pPr marL="628650" lvl="1" indent="-171450">
              <a:buFont typeface="Arial" panose="020B0604020202020204" pitchFamily="34" charset="0"/>
              <a:buChar char="•"/>
            </a:pPr>
            <a:r>
              <a:rPr lang="en-US" baseline="0" dirty="0" smtClean="0"/>
              <a:t>In January of 2014 published new SOP</a:t>
            </a:r>
          </a:p>
          <a:p>
            <a:pPr marL="1085850" lvl="2" indent="-171450">
              <a:buFont typeface="Arial" panose="020B0604020202020204" pitchFamily="34" charset="0"/>
              <a:buChar char="•"/>
            </a:pPr>
            <a:r>
              <a:rPr lang="en-US" baseline="0" dirty="0" smtClean="0"/>
              <a:t>Established a procedure for the automated process and targets/timeframes for the process.</a:t>
            </a:r>
          </a:p>
          <a:p>
            <a:pPr marL="171450" lvl="0" indent="-171450">
              <a:buFont typeface="Arial" panose="020B0604020202020204" pitchFamily="34" charset="0"/>
              <a:buChar char="•"/>
            </a:pPr>
            <a:r>
              <a:rPr lang="en-US" baseline="0" dirty="0" smtClean="0"/>
              <a:t>Sell many unique projects that often have many unique circumstances. Are we always going to hit the deadlines in SOP?? NO!! Will do our best to do so!</a:t>
            </a:r>
          </a:p>
          <a:p>
            <a:pPr marL="628650" lvl="1" indent="-171450">
              <a:buFont typeface="Arial" panose="020B0604020202020204" pitchFamily="34" charset="0"/>
              <a:buChar char="•"/>
            </a:pPr>
            <a:r>
              <a:rPr lang="en-US" baseline="0" dirty="0" smtClean="0"/>
              <a:t>Ultimately though, our priority is for all prospective bidders to have access to the same information as expeditiously as possible</a:t>
            </a:r>
          </a:p>
          <a:p>
            <a:pPr marL="1085850" lvl="2" indent="-171450">
              <a:buFont typeface="Arial" panose="020B0604020202020204" pitchFamily="34" charset="0"/>
              <a:buChar char="•"/>
            </a:pPr>
            <a:r>
              <a:rPr lang="en-US" baseline="0" dirty="0" smtClean="0"/>
              <a:t>And have fair and competitive bid.</a:t>
            </a:r>
          </a:p>
          <a:p>
            <a:pPr marL="1085850" lvl="2" indent="-171450">
              <a:buFont typeface="Arial" panose="020B0604020202020204" pitchFamily="34" charset="0"/>
              <a:buChar char="•"/>
            </a:pPr>
            <a:r>
              <a:rPr lang="en-US" baseline="0" dirty="0" smtClean="0"/>
              <a:t>THIS WE WILL NOT COMPROMISE</a:t>
            </a:r>
          </a:p>
          <a:p>
            <a:pPr marL="171450" lvl="0" indent="-171450">
              <a:buFont typeface="Arial" panose="020B0604020202020204" pitchFamily="34" charset="0"/>
              <a:buChar char="•"/>
            </a:pPr>
            <a:r>
              <a:rPr lang="en-US" baseline="0" dirty="0" smtClean="0"/>
              <a:t>PBQ’s Advertising phase (typically 5 weeks) until (Deadline) 10am 4 working days before letting</a:t>
            </a:r>
          </a:p>
          <a:p>
            <a:pPr marL="628650" lvl="1" indent="-171450">
              <a:buFont typeface="Arial" panose="020B0604020202020204" pitchFamily="34" charset="0"/>
              <a:buChar char="•"/>
            </a:pPr>
            <a:r>
              <a:rPr lang="en-US" baseline="0" dirty="0" smtClean="0"/>
              <a:t>Most lettings Thursday, so the cutoff is typically the Friday before (so does that mean we ignore PBQs after deadline?)</a:t>
            </a:r>
          </a:p>
          <a:p>
            <a:pPr marL="628650" lvl="1" indent="-171450">
              <a:buFont typeface="Arial" panose="020B0604020202020204" pitchFamily="34" charset="0"/>
              <a:buChar char="•"/>
            </a:pPr>
            <a:r>
              <a:rPr lang="en-US" baseline="0" dirty="0" smtClean="0"/>
              <a:t>Late PBQ’s: District must still evaluate</a:t>
            </a:r>
          </a:p>
          <a:p>
            <a:pPr marL="1085850" lvl="2" indent="-171450">
              <a:buFont typeface="Arial" panose="020B0604020202020204" pitchFamily="34" charset="0"/>
              <a:buChar char="•"/>
            </a:pPr>
            <a:r>
              <a:rPr lang="en-US" baseline="0" dirty="0" smtClean="0"/>
              <a:t>Delays close to Letting are not ideal; several on the last few lettings, most because of evaluating late Prebid Questions &amp; subsequent Addenda.</a:t>
            </a:r>
          </a:p>
          <a:p>
            <a:pPr marL="1543050" lvl="3" indent="-171450">
              <a:buFont typeface="Arial" panose="020B0604020202020204" pitchFamily="34" charset="0"/>
              <a:buChar char="•"/>
            </a:pPr>
            <a:r>
              <a:rPr lang="en-US" baseline="0" dirty="0" smtClean="0"/>
              <a:t>Most delays close to lettings are so that Addenda could be processed/published to give prospective bidders fair opportunity to process/evaluate their bid based on the Addenda.</a:t>
            </a:r>
          </a:p>
        </p:txBody>
      </p:sp>
      <p:sp>
        <p:nvSpPr>
          <p:cNvPr id="4" name="Slide Number Placeholder 3"/>
          <p:cNvSpPr>
            <a:spLocks noGrp="1"/>
          </p:cNvSpPr>
          <p:nvPr>
            <p:ph type="sldNum" sz="quarter" idx="10"/>
          </p:nvPr>
        </p:nvSpPr>
        <p:spPr/>
        <p:txBody>
          <a:bodyPr/>
          <a:lstStyle/>
          <a:p>
            <a:fld id="{7C0EC7EC-0248-4205-BE73-33DC0EA24D51}" type="slidenum">
              <a:rPr lang="en-US" smtClean="0"/>
              <a:t>19</a:t>
            </a:fld>
            <a:endParaRPr lang="en-US"/>
          </a:p>
        </p:txBody>
      </p:sp>
    </p:spTree>
    <p:extLst>
      <p:ext uri="{BB962C8B-B14F-4D97-AF65-F5344CB8AC3E}">
        <p14:creationId xmlns:p14="http://schemas.microsoft.com/office/powerpoint/2010/main" val="246433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submit PBQ, click “Submit a Prebid Question” on left. </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20</a:t>
            </a:fld>
            <a:endParaRPr lang="en-US"/>
          </a:p>
        </p:txBody>
      </p:sp>
    </p:spTree>
    <p:extLst>
      <p:ext uri="{BB962C8B-B14F-4D97-AF65-F5344CB8AC3E}">
        <p14:creationId xmlns:p14="http://schemas.microsoft.com/office/powerpoint/2010/main" val="148287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 #  is NOT </a:t>
            </a:r>
            <a:r>
              <a:rPr lang="en-US" dirty="0" err="1" smtClean="0"/>
              <a:t>pid</a:t>
            </a:r>
            <a:r>
              <a:rPr lang="en-US" dirty="0" smtClean="0"/>
              <a:t> typically 14XXXX (to find corresponding construction project #, visit “index</a:t>
            </a:r>
            <a:r>
              <a:rPr lang="en-US" baseline="0" dirty="0" smtClean="0"/>
              <a:t> of upcoming projects” on contract sales website</a:t>
            </a:r>
            <a:endParaRPr lang="en-US" dirty="0" smtClean="0"/>
          </a:p>
          <a:p>
            <a:r>
              <a:rPr lang="en-US" dirty="0" smtClean="0"/>
              <a:t>Fill out all fields so I can contact if problem. Wrong project, more clarification,</a:t>
            </a:r>
            <a:r>
              <a:rPr lang="en-US" baseline="0" dirty="0" smtClean="0"/>
              <a:t> etc.</a:t>
            </a:r>
            <a:endParaRPr lang="en-US" dirty="0" smtClean="0"/>
          </a:p>
          <a:p>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21</a:t>
            </a:fld>
            <a:endParaRPr lang="en-US"/>
          </a:p>
        </p:txBody>
      </p:sp>
    </p:spTree>
    <p:extLst>
      <p:ext uri="{BB962C8B-B14F-4D97-AF65-F5344CB8AC3E}">
        <p14:creationId xmlns:p14="http://schemas.microsoft.com/office/powerpoint/2010/main" val="194377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view your PBQ, click “VIEW PBQs”</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22</a:t>
            </a:fld>
            <a:endParaRPr lang="en-US"/>
          </a:p>
        </p:txBody>
      </p:sp>
    </p:spTree>
    <p:extLst>
      <p:ext uri="{BB962C8B-B14F-4D97-AF65-F5344CB8AC3E}">
        <p14:creationId xmlns:p14="http://schemas.microsoft.com/office/powerpoint/2010/main" val="207267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is automatically refreshed every 15 minutes, time date on bottom of each page. If not call me.</a:t>
            </a:r>
          </a:p>
          <a:p>
            <a:endParaRPr lang="en-US" dirty="0" smtClean="0"/>
          </a:p>
          <a:p>
            <a:r>
              <a:rPr lang="en-US" dirty="0" smtClean="0"/>
              <a:t>Sorted by Proj number. (Type in </a:t>
            </a:r>
            <a:r>
              <a:rPr lang="en-US" dirty="0" err="1" smtClean="0"/>
              <a:t>Construciton</a:t>
            </a:r>
            <a:r>
              <a:rPr lang="en-US" dirty="0" smtClean="0"/>
              <a:t> Proj # in “find” field.) </a:t>
            </a:r>
          </a:p>
          <a:p>
            <a:r>
              <a:rPr lang="en-US" dirty="0" smtClean="0"/>
              <a:t>Questions are sorted by last in at the top.</a:t>
            </a:r>
          </a:p>
          <a:p>
            <a:r>
              <a:rPr lang="en-US" dirty="0" smtClean="0"/>
              <a:t>The</a:t>
            </a:r>
            <a:r>
              <a:rPr lang="en-US" baseline="0" dirty="0" smtClean="0"/>
              <a:t> date/time stamp is the unique identifier and this is how we identify each question.</a:t>
            </a:r>
          </a:p>
          <a:p>
            <a:r>
              <a:rPr lang="en-US" baseline="0" dirty="0" smtClean="0"/>
              <a:t>Depts. Response in red beneath PBQ.</a:t>
            </a:r>
          </a:p>
          <a:p>
            <a:r>
              <a:rPr lang="en-US" baseline="0" dirty="0" smtClean="0"/>
              <a:t>Response could be: direct answers to questions, addendum forthcoming, or if request for files, could be a hyperlink to the FTP data storage site where files are located.</a:t>
            </a:r>
            <a:r>
              <a:rPr lang="en-US" dirty="0" smtClean="0"/>
              <a:t> </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23</a:t>
            </a:fld>
            <a:endParaRPr lang="en-US"/>
          </a:p>
        </p:txBody>
      </p:sp>
    </p:spTree>
    <p:extLst>
      <p:ext uri="{BB962C8B-B14F-4D97-AF65-F5344CB8AC3E}">
        <p14:creationId xmlns:p14="http://schemas.microsoft.com/office/powerpoint/2010/main" val="82334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happens after you hit submit??</a:t>
            </a:r>
          </a:p>
          <a:p>
            <a:r>
              <a:rPr lang="en-US" dirty="0" smtClean="0"/>
              <a:t>PBQ sent to </a:t>
            </a:r>
            <a:r>
              <a:rPr lang="en-US" dirty="0" err="1" smtClean="0"/>
              <a:t>Dist</a:t>
            </a:r>
            <a:r>
              <a:rPr lang="en-US" dirty="0" smtClean="0"/>
              <a:t> Prebid Coordinator AND C/O</a:t>
            </a:r>
            <a:r>
              <a:rPr lang="en-US" baseline="0" dirty="0" smtClean="0"/>
              <a:t> PBC (sometimes its handled by C/O, like EBS file problem)</a:t>
            </a:r>
            <a:endParaRPr lang="en-US" dirty="0" smtClean="0"/>
          </a:p>
          <a:p>
            <a:r>
              <a:rPr lang="en-US" dirty="0" err="1" smtClean="0"/>
              <a:t>Dist</a:t>
            </a:r>
            <a:r>
              <a:rPr lang="en-US" dirty="0" smtClean="0"/>
              <a:t> evaluates question…PBQ</a:t>
            </a:r>
            <a:r>
              <a:rPr lang="en-US" baseline="0" dirty="0" smtClean="0"/>
              <a:t> may need to go to designer, decide on response.</a:t>
            </a:r>
          </a:p>
          <a:p>
            <a:r>
              <a:rPr lang="en-US" baseline="0" dirty="0" smtClean="0"/>
              <a:t>Do we need to change bid documents (plan sheets, bid items and/or </a:t>
            </a:r>
            <a:r>
              <a:rPr lang="en-US" baseline="0" dirty="0" err="1" smtClean="0"/>
              <a:t>quantites</a:t>
            </a:r>
            <a:r>
              <a:rPr lang="en-US" baseline="0" dirty="0" smtClean="0"/>
              <a:t>??) if Yes, then addendum</a:t>
            </a:r>
          </a:p>
          <a:p>
            <a:r>
              <a:rPr lang="en-US" baseline="0" dirty="0" smtClean="0"/>
              <a:t>If no change to bid docs, then post response. C/O receives response, reviews and posts to web.</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24</a:t>
            </a:fld>
            <a:endParaRPr lang="en-US"/>
          </a:p>
        </p:txBody>
      </p:sp>
    </p:spTree>
    <p:extLst>
      <p:ext uri="{BB962C8B-B14F-4D97-AF65-F5344CB8AC3E}">
        <p14:creationId xmlns:p14="http://schemas.microsoft.com/office/powerpoint/2010/main" val="424242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a:t>
            </a:r>
            <a:r>
              <a:rPr lang="en-US" baseline="0" dirty="0" smtClean="0"/>
              <a:t> PBQ must go through the website – all prospective bidders are privileged to the same information…Fair bid.</a:t>
            </a:r>
          </a:p>
          <a:p>
            <a:pPr marL="628650" lvl="1" indent="-171450">
              <a:buFont typeface="Arial" panose="020B0604020202020204" pitchFamily="34" charset="0"/>
              <a:buChar char="•"/>
            </a:pPr>
            <a:r>
              <a:rPr lang="en-US" baseline="0" dirty="0" smtClean="0"/>
              <a:t>Limit 1 question per submission. Although tedious leads to an answer more quickly. </a:t>
            </a:r>
          </a:p>
          <a:p>
            <a:pPr marL="1085850" lvl="2" indent="-171450">
              <a:buFont typeface="Arial" panose="020B0604020202020204" pitchFamily="34" charset="0"/>
              <a:buChar char="•"/>
            </a:pPr>
            <a:r>
              <a:rPr lang="en-US" baseline="0" dirty="0" smtClean="0"/>
              <a:t>A 15 sub part question limits our ability to respond.</a:t>
            </a:r>
          </a:p>
          <a:p>
            <a:pPr marL="1543050" lvl="3" indent="-171450">
              <a:buFont typeface="Arial" panose="020B0604020202020204" pitchFamily="34" charset="0"/>
              <a:buChar char="•"/>
            </a:pPr>
            <a:r>
              <a:rPr lang="en-US" baseline="0" dirty="0" smtClean="0"/>
              <a:t>We cannot revise/edit or delete…essentially no response until all 15 can be answered.</a:t>
            </a:r>
          </a:p>
          <a:p>
            <a:pPr marL="171450" lvl="0" indent="-171450">
              <a:buFont typeface="Arial" panose="020B0604020202020204" pitchFamily="34" charset="0"/>
              <a:buChar char="•"/>
            </a:pPr>
            <a:r>
              <a:rPr lang="en-US" baseline="0" dirty="0" smtClean="0"/>
              <a:t>Target response within 2 working days</a:t>
            </a:r>
          </a:p>
          <a:p>
            <a:pPr marL="628650" lvl="1" indent="-171450">
              <a:buFont typeface="Arial" panose="020B0604020202020204" pitchFamily="34" charset="0"/>
              <a:buChar char="•"/>
            </a:pPr>
            <a:r>
              <a:rPr lang="en-US" baseline="0" dirty="0" smtClean="0"/>
              <a:t>“Question being researched response forthcoming”</a:t>
            </a:r>
          </a:p>
          <a:p>
            <a:pPr marL="1085850" lvl="2" indent="-171450">
              <a:buFont typeface="Arial" panose="020B0604020202020204" pitchFamily="34" charset="0"/>
              <a:buChar char="•"/>
            </a:pPr>
            <a:r>
              <a:rPr lang="en-US" baseline="0" dirty="0" smtClean="0"/>
              <a:t>Submit new PBQ “respond to the question dated XX/XX/XXXX We do this as a courtesy.</a:t>
            </a:r>
          </a:p>
          <a:p>
            <a:pPr marL="171450" lvl="0" indent="-171450">
              <a:buFont typeface="Arial" panose="020B0604020202020204" pitchFamily="34" charset="0"/>
              <a:buChar char="•"/>
            </a:pPr>
            <a:r>
              <a:rPr lang="en-US" baseline="0" dirty="0" smtClean="0"/>
              <a:t>Also, brevity of our response does not reflect the thoroughness of the eval of the question.</a:t>
            </a:r>
          </a:p>
          <a:p>
            <a:pPr marL="628650" lvl="1" indent="-171450">
              <a:buFont typeface="Arial" panose="020B0604020202020204" pitchFamily="34" charset="0"/>
              <a:buChar char="•"/>
            </a:pPr>
            <a:r>
              <a:rPr lang="en-US" baseline="0" dirty="0" smtClean="0"/>
              <a:t>“Bid according to plans.”</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25</a:t>
            </a:fld>
            <a:endParaRPr lang="en-US"/>
          </a:p>
        </p:txBody>
      </p:sp>
    </p:spTree>
    <p:extLst>
      <p:ext uri="{BB962C8B-B14F-4D97-AF65-F5344CB8AC3E}">
        <p14:creationId xmlns:p14="http://schemas.microsoft.com/office/powerpoint/2010/main" val="33311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is posted, no revise or delete</a:t>
            </a:r>
          </a:p>
          <a:p>
            <a:r>
              <a:rPr lang="en-US" dirty="0" smtClean="0"/>
              <a:t>	It</a:t>
            </a:r>
            <a:r>
              <a:rPr lang="en-US" baseline="0" dirty="0" smtClean="0"/>
              <a:t> may be superseded by another PBQ</a:t>
            </a:r>
          </a:p>
          <a:p>
            <a:r>
              <a:rPr lang="en-US" baseline="0" dirty="0" smtClean="0"/>
              <a:t>Prior to ADD cutoff, we meet (PBC, Administrator of Const. mgt. Letting Manager), Look at unanswered PBQs, answers that indicate an addenda is forthcoming make sure we get it and will be able to process it in a reasonable amount of time for bidders to prepare their bid.</a:t>
            </a:r>
          </a:p>
          <a:p>
            <a:r>
              <a:rPr lang="en-US" baseline="0" dirty="0" smtClean="0"/>
              <a:t>	Also look at PBQ responses to make sure they should actually be included in addenda.</a:t>
            </a:r>
          </a:p>
          <a:p>
            <a:r>
              <a:rPr lang="en-US" baseline="0" dirty="0" smtClean="0"/>
              <a:t>PBQs are not a part of the Bid Documents. They can however become a part of bid documents via Addendum</a:t>
            </a:r>
            <a:endParaRPr lang="en-US" dirty="0"/>
          </a:p>
        </p:txBody>
      </p:sp>
      <p:sp>
        <p:nvSpPr>
          <p:cNvPr id="4" name="Slide Number Placeholder 3"/>
          <p:cNvSpPr>
            <a:spLocks noGrp="1"/>
          </p:cNvSpPr>
          <p:nvPr>
            <p:ph type="sldNum" sz="quarter" idx="10"/>
          </p:nvPr>
        </p:nvSpPr>
        <p:spPr/>
        <p:txBody>
          <a:bodyPr/>
          <a:lstStyle/>
          <a:p>
            <a:fld id="{7C0EC7EC-0248-4205-BE73-33DC0EA24D51}" type="slidenum">
              <a:rPr lang="en-US" smtClean="0"/>
              <a:t>26</a:t>
            </a:fld>
            <a:endParaRPr lang="en-US"/>
          </a:p>
        </p:txBody>
      </p:sp>
    </p:spTree>
    <p:extLst>
      <p:ext uri="{BB962C8B-B14F-4D97-AF65-F5344CB8AC3E}">
        <p14:creationId xmlns:p14="http://schemas.microsoft.com/office/powerpoint/2010/main" val="199970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3AFFD-16A9-4771-865C-468DE66242DC}"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76795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3AFFD-16A9-4771-865C-468DE66242DC}"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89066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3AFFD-16A9-4771-865C-468DE66242DC}"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99308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3AFFD-16A9-4771-865C-468DE66242DC}"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247677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3AFFD-16A9-4771-865C-468DE66242DC}"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164614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3AFFD-16A9-4771-865C-468DE66242DC}"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3364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3AFFD-16A9-4771-865C-468DE66242DC}"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180910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3AFFD-16A9-4771-865C-468DE66242DC}"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6029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3AFFD-16A9-4771-865C-468DE66242DC}"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48038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3AFFD-16A9-4771-865C-468DE66242DC}"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267438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3AFFD-16A9-4771-865C-468DE66242DC}"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1A34-C413-453B-B161-E595A052874B}" type="slidenum">
              <a:rPr lang="en-US" smtClean="0"/>
              <a:t>‹#›</a:t>
            </a:fld>
            <a:endParaRPr lang="en-US"/>
          </a:p>
        </p:txBody>
      </p:sp>
    </p:spTree>
    <p:extLst>
      <p:ext uri="{BB962C8B-B14F-4D97-AF65-F5344CB8AC3E}">
        <p14:creationId xmlns:p14="http://schemas.microsoft.com/office/powerpoint/2010/main" val="10683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3AFFD-16A9-4771-865C-468DE66242DC}" type="datetimeFigureOut">
              <a:rPr lang="en-US" smtClean="0"/>
              <a:t>3/6/2015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41A34-C413-453B-B161-E595A052874B}" type="slidenum">
              <a:rPr lang="en-US" smtClean="0"/>
              <a:t>‹#›</a:t>
            </a:fld>
            <a:endParaRPr lang="en-US"/>
          </a:p>
        </p:txBody>
      </p:sp>
    </p:spTree>
    <p:extLst>
      <p:ext uri="{BB962C8B-B14F-4D97-AF65-F5344CB8AC3E}">
        <p14:creationId xmlns:p14="http://schemas.microsoft.com/office/powerpoint/2010/main" val="6582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ransportation.ohio.gov/contrac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transportation.ohio.gov/contra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sp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ransportation.ohio.gov/contrac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14832" y="1120346"/>
            <a:ext cx="8353168" cy="2389617"/>
          </a:xfrm>
        </p:spPr>
        <p:txBody>
          <a:bodyPr>
            <a:normAutofit fontScale="90000"/>
          </a:bodyPr>
          <a:lstStyle/>
          <a:p>
            <a:r>
              <a:rPr lang="en-US" dirty="0" smtClean="0"/>
              <a:t>Construction Prequalification</a:t>
            </a:r>
            <a:br>
              <a:rPr lang="en-US" dirty="0" smtClean="0"/>
            </a:br>
            <a:r>
              <a:rPr lang="en-US" dirty="0" smtClean="0"/>
              <a:t>&amp;</a:t>
            </a:r>
            <a:br>
              <a:rPr lang="en-US" dirty="0" smtClean="0"/>
            </a:br>
            <a:r>
              <a:rPr lang="en-US" dirty="0" err="1" smtClean="0"/>
              <a:t>Prebid</a:t>
            </a:r>
            <a:r>
              <a:rPr lang="en-US" dirty="0" smtClean="0"/>
              <a:t> Questions/Addenda</a:t>
            </a:r>
            <a:br>
              <a:rPr lang="en-US" dirty="0" smtClean="0"/>
            </a:br>
            <a:endParaRPr lang="en-US" dirty="0"/>
          </a:p>
        </p:txBody>
      </p:sp>
      <p:sp>
        <p:nvSpPr>
          <p:cNvPr id="6" name="Subtitle 5"/>
          <p:cNvSpPr>
            <a:spLocks noGrp="1"/>
          </p:cNvSpPr>
          <p:nvPr>
            <p:ph type="subTitle" idx="1"/>
          </p:nvPr>
        </p:nvSpPr>
        <p:spPr>
          <a:xfrm>
            <a:off x="2222500" y="3238500"/>
            <a:ext cx="8445500" cy="2019300"/>
          </a:xfrm>
        </p:spPr>
        <p:txBody>
          <a:bodyPr/>
          <a:lstStyle/>
          <a:p>
            <a:r>
              <a:rPr lang="en-US" sz="2800" dirty="0" smtClean="0"/>
              <a:t>Adam Kieffer</a:t>
            </a:r>
          </a:p>
          <a:p>
            <a:r>
              <a:rPr lang="en-US" sz="2800" dirty="0"/>
              <a:t>Construction </a:t>
            </a:r>
            <a:r>
              <a:rPr lang="en-US" sz="2800" dirty="0" err="1" smtClean="0"/>
              <a:t>Prebid</a:t>
            </a:r>
            <a:r>
              <a:rPr lang="en-US" sz="2800" dirty="0" smtClean="0"/>
              <a:t> and  </a:t>
            </a:r>
            <a:r>
              <a:rPr lang="en-US" sz="2800" dirty="0"/>
              <a:t>Prequalification Coordinator</a:t>
            </a:r>
          </a:p>
          <a:p>
            <a:r>
              <a:rPr lang="en-US" sz="2800" dirty="0" smtClean="0"/>
              <a:t>Office </a:t>
            </a:r>
            <a:r>
              <a:rPr lang="en-US" sz="2800" dirty="0"/>
              <a:t>of Contract Sales</a:t>
            </a:r>
          </a:p>
          <a:p>
            <a:endParaRPr lang="en-US" dirty="0" smtClean="0"/>
          </a:p>
        </p:txBody>
      </p:sp>
    </p:spTree>
    <p:extLst>
      <p:ext uri="{BB962C8B-B14F-4D97-AF65-F5344CB8AC3E}">
        <p14:creationId xmlns:p14="http://schemas.microsoft.com/office/powerpoint/2010/main" val="3494902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152" y="1606097"/>
            <a:ext cx="9919348" cy="2852737"/>
          </a:xfrm>
        </p:spPr>
        <p:txBody>
          <a:bodyPr/>
          <a:lstStyle/>
          <a:p>
            <a:r>
              <a:rPr lang="en-US" b="1" dirty="0" smtClean="0"/>
              <a:t>Proposed Revisions to C-95 SOP</a:t>
            </a:r>
            <a:br>
              <a:rPr lang="en-US" b="1" dirty="0" smtClean="0"/>
            </a:br>
            <a:endParaRPr lang="en-US" b="1" dirty="0"/>
          </a:p>
        </p:txBody>
      </p:sp>
    </p:spTree>
    <p:extLst>
      <p:ext uri="{BB962C8B-B14F-4D97-AF65-F5344CB8AC3E}">
        <p14:creationId xmlns:p14="http://schemas.microsoft.com/office/powerpoint/2010/main" val="79010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162" y="315698"/>
            <a:ext cx="10515600" cy="1325563"/>
          </a:xfrm>
        </p:spPr>
        <p:txBody>
          <a:bodyPr/>
          <a:lstStyle/>
          <a:p>
            <a:r>
              <a:rPr lang="en-US" b="1" dirty="0" smtClean="0"/>
              <a:t>Proposed Updates</a:t>
            </a:r>
            <a:endParaRPr lang="en-US" b="1" dirty="0"/>
          </a:p>
        </p:txBody>
      </p:sp>
      <p:sp>
        <p:nvSpPr>
          <p:cNvPr id="3" name="Content Placeholder 2"/>
          <p:cNvSpPr>
            <a:spLocks noGrp="1"/>
          </p:cNvSpPr>
          <p:nvPr>
            <p:ph idx="1"/>
          </p:nvPr>
        </p:nvSpPr>
        <p:spPr>
          <a:xfrm>
            <a:off x="2669059" y="1641261"/>
            <a:ext cx="9253151" cy="4796609"/>
          </a:xfrm>
        </p:spPr>
        <p:txBody>
          <a:bodyPr>
            <a:normAutofit lnSpcReduction="10000"/>
          </a:bodyPr>
          <a:lstStyle/>
          <a:p>
            <a:r>
              <a:rPr lang="en-US" sz="3200" dirty="0" smtClean="0"/>
              <a:t>References to CMS updated to </a:t>
            </a:r>
            <a:r>
              <a:rPr lang="en-US" sz="3200" dirty="0" err="1" smtClean="0"/>
              <a:t>Sitemanager</a:t>
            </a:r>
            <a:endParaRPr lang="en-US" sz="3200" dirty="0" smtClean="0"/>
          </a:p>
          <a:p>
            <a:endParaRPr lang="en-US" sz="3200" dirty="0" smtClean="0"/>
          </a:p>
          <a:p>
            <a:r>
              <a:rPr lang="en-US" sz="3200" dirty="0" smtClean="0"/>
              <a:t>Appendices updated to reflect SM questions</a:t>
            </a:r>
          </a:p>
          <a:p>
            <a:pPr lvl="1"/>
            <a:r>
              <a:rPr lang="en-US" sz="2800" dirty="0" smtClean="0"/>
              <a:t>Ratings guidelines as well.</a:t>
            </a:r>
          </a:p>
          <a:p>
            <a:endParaRPr lang="en-US" sz="3200" dirty="0" smtClean="0"/>
          </a:p>
          <a:p>
            <a:r>
              <a:rPr lang="en-US" sz="3200" dirty="0" smtClean="0"/>
              <a:t>Subcontractors can be </a:t>
            </a:r>
            <a:r>
              <a:rPr lang="en-US" sz="3200" dirty="0" err="1" smtClean="0"/>
              <a:t>Autoevaluated</a:t>
            </a:r>
            <a:endParaRPr lang="en-US" sz="3200" dirty="0" smtClean="0"/>
          </a:p>
          <a:p>
            <a:pPr lvl="1"/>
            <a:r>
              <a:rPr lang="en-US" sz="2800" dirty="0" smtClean="0"/>
              <a:t>Default score of “10.”</a:t>
            </a:r>
          </a:p>
          <a:p>
            <a:pPr lvl="2"/>
            <a:r>
              <a:rPr lang="en-US" sz="2400" dirty="0" smtClean="0"/>
              <a:t>Any sub not deserving of a 10 should be formally evaluated.</a:t>
            </a:r>
          </a:p>
          <a:p>
            <a:endParaRPr lang="en-US" sz="3200" dirty="0" smtClean="0"/>
          </a:p>
          <a:p>
            <a:r>
              <a:rPr lang="en-US" sz="3200" dirty="0" smtClean="0"/>
              <a:t>Delivery of evals to contractor electronically. </a:t>
            </a:r>
            <a:endParaRPr lang="en-US" sz="3200" dirty="0"/>
          </a:p>
        </p:txBody>
      </p:sp>
    </p:spTree>
    <p:extLst>
      <p:ext uri="{BB962C8B-B14F-4D97-AF65-F5344CB8AC3E}">
        <p14:creationId xmlns:p14="http://schemas.microsoft.com/office/powerpoint/2010/main" val="530118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864" y="365125"/>
            <a:ext cx="9314935" cy="1325563"/>
          </a:xfrm>
        </p:spPr>
        <p:txBody>
          <a:bodyPr/>
          <a:lstStyle/>
          <a:p>
            <a:r>
              <a:rPr lang="en-US" b="1" dirty="0" smtClean="0"/>
              <a:t>Ratings</a:t>
            </a:r>
            <a:endParaRPr lang="en-US" b="1" dirty="0"/>
          </a:p>
        </p:txBody>
      </p:sp>
      <p:sp>
        <p:nvSpPr>
          <p:cNvPr id="3" name="Content Placeholder 2"/>
          <p:cNvSpPr>
            <a:spLocks noGrp="1"/>
          </p:cNvSpPr>
          <p:nvPr>
            <p:ph idx="1"/>
          </p:nvPr>
        </p:nvSpPr>
        <p:spPr>
          <a:xfrm>
            <a:off x="2409568" y="1825625"/>
            <a:ext cx="8944232" cy="4351338"/>
          </a:xfrm>
        </p:spPr>
        <p:txBody>
          <a:bodyPr>
            <a:normAutofit/>
          </a:bodyPr>
          <a:lstStyle/>
          <a:p>
            <a:r>
              <a:rPr lang="en-US" sz="3200" dirty="0" smtClean="0"/>
              <a:t>Required Questions</a:t>
            </a:r>
          </a:p>
          <a:p>
            <a:pPr lvl="1"/>
            <a:r>
              <a:rPr lang="en-US" sz="2800" dirty="0" smtClean="0"/>
              <a:t>10, 8, 5, or 1</a:t>
            </a:r>
          </a:p>
          <a:p>
            <a:r>
              <a:rPr lang="en-US" sz="3200" dirty="0" smtClean="0"/>
              <a:t>Optional Questions</a:t>
            </a:r>
          </a:p>
          <a:p>
            <a:pPr lvl="1"/>
            <a:r>
              <a:rPr lang="en-US" sz="2800" dirty="0" smtClean="0"/>
              <a:t>10, 8, 5, 1, or N/A</a:t>
            </a:r>
          </a:p>
          <a:p>
            <a:r>
              <a:rPr lang="en-US" sz="3200" dirty="0" smtClean="0"/>
              <a:t>5’s and 1’s require comments</a:t>
            </a:r>
          </a:p>
          <a:p>
            <a:pPr lvl="1"/>
            <a:r>
              <a:rPr lang="en-US" sz="2800" dirty="0" smtClean="0"/>
              <a:t>5’s must be justified by notes in SM, daily work reports, progress meetings, etc. </a:t>
            </a:r>
          </a:p>
          <a:p>
            <a:pPr lvl="1"/>
            <a:r>
              <a:rPr lang="en-US" sz="2800" dirty="0" smtClean="0"/>
              <a:t>1’s – written notice of deficiencies shall have been presented to contractor during life of project. </a:t>
            </a:r>
            <a:endParaRPr lang="en-US" sz="2800" dirty="0"/>
          </a:p>
        </p:txBody>
      </p:sp>
    </p:spTree>
    <p:extLst>
      <p:ext uri="{BB962C8B-B14F-4D97-AF65-F5344CB8AC3E}">
        <p14:creationId xmlns:p14="http://schemas.microsoft.com/office/powerpoint/2010/main" val="3284430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004" y="365125"/>
            <a:ext cx="9240795" cy="1325563"/>
          </a:xfrm>
        </p:spPr>
        <p:txBody>
          <a:bodyPr/>
          <a:lstStyle/>
          <a:p>
            <a:r>
              <a:rPr lang="en-US" b="1" dirty="0" smtClean="0"/>
              <a:t>Bidding Capacity</a:t>
            </a:r>
            <a:endParaRPr lang="en-US" b="1" dirty="0"/>
          </a:p>
        </p:txBody>
      </p:sp>
      <p:sp>
        <p:nvSpPr>
          <p:cNvPr id="3" name="Content Placeholder 2"/>
          <p:cNvSpPr>
            <a:spLocks noGrp="1"/>
          </p:cNvSpPr>
          <p:nvPr>
            <p:ph idx="1"/>
          </p:nvPr>
        </p:nvSpPr>
        <p:spPr>
          <a:xfrm>
            <a:off x="2397210" y="1825625"/>
            <a:ext cx="8956589" cy="4351338"/>
          </a:xfrm>
        </p:spPr>
        <p:txBody>
          <a:bodyPr>
            <a:normAutofit/>
          </a:bodyPr>
          <a:lstStyle/>
          <a:p>
            <a:r>
              <a:rPr lang="en-US" sz="3200" dirty="0" smtClean="0"/>
              <a:t>Nominal ratings presently 10’s</a:t>
            </a:r>
          </a:p>
          <a:p>
            <a:pPr lvl="1"/>
            <a:r>
              <a:rPr lang="en-US" sz="2800" dirty="0" smtClean="0"/>
              <a:t>Enforce ratings as per guidelines.</a:t>
            </a:r>
          </a:p>
          <a:p>
            <a:pPr lvl="2"/>
            <a:r>
              <a:rPr lang="en-US" sz="2400" dirty="0" smtClean="0"/>
              <a:t>8 becomes nominal score.</a:t>
            </a:r>
          </a:p>
          <a:p>
            <a:pPr lvl="2"/>
            <a:r>
              <a:rPr lang="en-US" sz="2400" dirty="0" smtClean="0"/>
              <a:t>10 is for going above and beyond.</a:t>
            </a:r>
          </a:p>
          <a:p>
            <a:pPr lvl="2"/>
            <a:r>
              <a:rPr lang="en-US" sz="2400" dirty="0" smtClean="0"/>
              <a:t>Not new, enforcing existing </a:t>
            </a:r>
            <a:r>
              <a:rPr lang="en-US" sz="2400" dirty="0" smtClean="0"/>
              <a:t>policy per the ratings </a:t>
            </a:r>
            <a:r>
              <a:rPr lang="en-US" sz="2400" dirty="0" err="1" smtClean="0"/>
              <a:t>guidlines</a:t>
            </a:r>
            <a:r>
              <a:rPr lang="en-US" sz="2400" dirty="0" smtClean="0"/>
              <a:t>. </a:t>
            </a:r>
            <a:endParaRPr lang="en-US" sz="2400" dirty="0"/>
          </a:p>
        </p:txBody>
      </p:sp>
    </p:spTree>
    <p:extLst>
      <p:ext uri="{BB962C8B-B14F-4D97-AF65-F5344CB8AC3E}">
        <p14:creationId xmlns:p14="http://schemas.microsoft.com/office/powerpoint/2010/main" val="21562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0648" y="365125"/>
            <a:ext cx="9254739" cy="1325563"/>
          </a:xfrm>
        </p:spPr>
        <p:txBody>
          <a:bodyPr/>
          <a:lstStyle/>
          <a:p>
            <a:r>
              <a:rPr lang="en-US" b="1" dirty="0" smtClean="0"/>
              <a:t>Prequalification Factor</a:t>
            </a:r>
            <a:endParaRPr lang="en-US" b="1" dirty="0"/>
          </a:p>
        </p:txBody>
      </p:sp>
      <p:sp>
        <p:nvSpPr>
          <p:cNvPr id="5" name="Text Placeholder 4"/>
          <p:cNvSpPr>
            <a:spLocks noGrp="1"/>
          </p:cNvSpPr>
          <p:nvPr>
            <p:ph type="body" idx="1"/>
          </p:nvPr>
        </p:nvSpPr>
        <p:spPr>
          <a:xfrm>
            <a:off x="2100647" y="1282208"/>
            <a:ext cx="3896928" cy="823912"/>
          </a:xfrm>
        </p:spPr>
        <p:txBody>
          <a:bodyPr/>
          <a:lstStyle/>
          <a:p>
            <a:r>
              <a:rPr lang="en-US" dirty="0" smtClean="0"/>
              <a:t>Present rating system</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872519389"/>
              </p:ext>
            </p:extLst>
          </p:nvPr>
        </p:nvGraphicFramePr>
        <p:xfrm>
          <a:off x="2100647" y="2102644"/>
          <a:ext cx="3896928" cy="3781395"/>
        </p:xfrm>
        <a:graphic>
          <a:graphicData uri="http://schemas.openxmlformats.org/drawingml/2006/table">
            <a:tbl>
              <a:tblPr firstRow="1" firstCol="1" bandRow="1">
                <a:tableStyleId>{5C22544A-7EE6-4342-B048-85BDC9FD1C3A}</a:tableStyleId>
              </a:tblPr>
              <a:tblGrid>
                <a:gridCol w="1958158"/>
                <a:gridCol w="1938770"/>
              </a:tblGrid>
              <a:tr h="529345">
                <a:tc>
                  <a:txBody>
                    <a:bodyPr/>
                    <a:lstStyle/>
                    <a:p>
                      <a:pPr marL="0" marR="0">
                        <a:spcBef>
                          <a:spcPts val="0"/>
                        </a:spcBef>
                        <a:spcAft>
                          <a:spcPts val="0"/>
                        </a:spcAft>
                      </a:pPr>
                      <a:r>
                        <a:rPr lang="en-US" sz="1800" dirty="0">
                          <a:effectLst/>
                          <a:latin typeface="+mn-lt"/>
                          <a:ea typeface="Times New Roman" panose="02020603050405020304" pitchFamily="18" charset="0"/>
                        </a:rPr>
                        <a:t>Average Rating</a:t>
                      </a:r>
                    </a:p>
                  </a:txBody>
                  <a:tcPr marL="68580" marR="68580" marT="0" marB="0"/>
                </a:tc>
                <a:tc>
                  <a:txBody>
                    <a:bodyPr/>
                    <a:lstStyle/>
                    <a:p>
                      <a:pPr marL="0" marR="0">
                        <a:spcBef>
                          <a:spcPts val="0"/>
                        </a:spcBef>
                        <a:spcAft>
                          <a:spcPts val="0"/>
                        </a:spcAft>
                      </a:pPr>
                      <a:r>
                        <a:rPr lang="en-US" sz="1800" dirty="0">
                          <a:effectLst/>
                          <a:latin typeface="+mn-lt"/>
                          <a:ea typeface="Times New Roman" panose="02020603050405020304" pitchFamily="18" charset="0"/>
                        </a:rPr>
                        <a:t>Prequalification Factor</a:t>
                      </a:r>
                    </a:p>
                  </a:txBody>
                  <a:tcPr marL="68580" marR="68580" marT="0" marB="0"/>
                </a:tc>
              </a:tr>
              <a:tr h="427095">
                <a:tc>
                  <a:txBody>
                    <a:bodyPr/>
                    <a:lstStyle/>
                    <a:p>
                      <a:pPr marL="0" marR="0">
                        <a:spcBef>
                          <a:spcPts val="0"/>
                        </a:spcBef>
                        <a:spcAft>
                          <a:spcPts val="0"/>
                        </a:spcAft>
                      </a:pPr>
                      <a:r>
                        <a:rPr lang="en-US" sz="1800">
                          <a:effectLst/>
                          <a:latin typeface="+mn-lt"/>
                          <a:ea typeface="Times New Roman" panose="02020603050405020304" pitchFamily="18" charset="0"/>
                        </a:rPr>
                        <a:t> 85%</a:t>
                      </a: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rPr>
                        <a:t>10</a:t>
                      </a:r>
                    </a:p>
                  </a:txBody>
                  <a:tcPr marL="68580" marR="68580" marT="0" marB="0"/>
                </a:tc>
              </a:tr>
              <a:tr h="531674">
                <a:tc>
                  <a:txBody>
                    <a:bodyPr/>
                    <a:lstStyle/>
                    <a:p>
                      <a:pPr marL="0" marR="0">
                        <a:spcBef>
                          <a:spcPts val="0"/>
                        </a:spcBef>
                        <a:spcAft>
                          <a:spcPts val="0"/>
                        </a:spcAft>
                      </a:pPr>
                      <a:r>
                        <a:rPr lang="en-US" sz="1800" dirty="0">
                          <a:effectLst/>
                          <a:latin typeface="+mn-lt"/>
                          <a:ea typeface="Times New Roman" panose="02020603050405020304" pitchFamily="18" charset="0"/>
                        </a:rPr>
                        <a:t>80% - 84%</a:t>
                      </a: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9</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531674">
                <a:tc>
                  <a:txBody>
                    <a:bodyPr/>
                    <a:lstStyle/>
                    <a:p>
                      <a:pPr marL="0" marR="0">
                        <a:spcBef>
                          <a:spcPts val="0"/>
                        </a:spcBef>
                        <a:spcAft>
                          <a:spcPts val="0"/>
                        </a:spcAft>
                      </a:pPr>
                      <a:r>
                        <a:rPr lang="en-US" sz="1800" dirty="0">
                          <a:effectLst/>
                          <a:latin typeface="+mn-lt"/>
                          <a:ea typeface="Times New Roman" panose="02020603050405020304" pitchFamily="18" charset="0"/>
                        </a:rPr>
                        <a:t>70% - 79%</a:t>
                      </a: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8</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427095">
                <a:tc>
                  <a:txBody>
                    <a:bodyPr/>
                    <a:lstStyle/>
                    <a:p>
                      <a:pPr marL="0" marR="0">
                        <a:spcBef>
                          <a:spcPts val="0"/>
                        </a:spcBef>
                        <a:spcAft>
                          <a:spcPts val="0"/>
                        </a:spcAft>
                      </a:pPr>
                      <a:r>
                        <a:rPr lang="en-US" sz="1800">
                          <a:effectLst/>
                          <a:latin typeface="+mn-lt"/>
                          <a:ea typeface="Times New Roman" panose="02020603050405020304" pitchFamily="18" charset="0"/>
                        </a:rPr>
                        <a:t>60% - 69%</a:t>
                      </a: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427095">
                <a:tc>
                  <a:txBody>
                    <a:bodyPr/>
                    <a:lstStyle/>
                    <a:p>
                      <a:pPr marL="0" marR="0">
                        <a:spcBef>
                          <a:spcPts val="0"/>
                        </a:spcBef>
                        <a:spcAft>
                          <a:spcPts val="0"/>
                        </a:spcAft>
                      </a:pPr>
                      <a:r>
                        <a:rPr lang="en-US" sz="1800">
                          <a:effectLst/>
                          <a:latin typeface="+mn-lt"/>
                          <a:ea typeface="Times New Roman" panose="02020603050405020304" pitchFamily="18" charset="0"/>
                        </a:rPr>
                        <a:t>55% - 59%</a:t>
                      </a: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427095">
                <a:tc>
                  <a:txBody>
                    <a:bodyPr/>
                    <a:lstStyle/>
                    <a:p>
                      <a:pPr marL="0" marR="0">
                        <a:spcBef>
                          <a:spcPts val="0"/>
                        </a:spcBef>
                        <a:spcAft>
                          <a:spcPts val="0"/>
                        </a:spcAft>
                      </a:pPr>
                      <a:r>
                        <a:rPr lang="en-US" sz="1800">
                          <a:effectLst/>
                          <a:latin typeface="+mn-lt"/>
                          <a:ea typeface="Times New Roman" panose="02020603050405020304" pitchFamily="18" charset="0"/>
                        </a:rPr>
                        <a:t>50% - 54%</a:t>
                      </a: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427095">
                <a:tc>
                  <a:txBody>
                    <a:bodyPr/>
                    <a:lstStyle/>
                    <a:p>
                      <a:pPr marL="0" marR="0">
                        <a:spcBef>
                          <a:spcPts val="0"/>
                        </a:spcBef>
                        <a:spcAft>
                          <a:spcPts val="0"/>
                        </a:spcAft>
                      </a:pPr>
                      <a:r>
                        <a:rPr lang="en-US" sz="1800" dirty="0">
                          <a:effectLst/>
                          <a:latin typeface="+mn-lt"/>
                          <a:ea typeface="Times New Roman" panose="02020603050405020304" pitchFamily="18" charset="0"/>
                        </a:rPr>
                        <a:t>Below 50%</a:t>
                      </a: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smtClean="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7" name="Text Placeholder 6"/>
          <p:cNvSpPr>
            <a:spLocks noGrp="1"/>
          </p:cNvSpPr>
          <p:nvPr>
            <p:ph type="body" sz="quarter" idx="3"/>
          </p:nvPr>
        </p:nvSpPr>
        <p:spPr>
          <a:xfrm>
            <a:off x="6172199" y="1278732"/>
            <a:ext cx="5183188" cy="823912"/>
          </a:xfrm>
        </p:spPr>
        <p:txBody>
          <a:bodyPr/>
          <a:lstStyle/>
          <a:p>
            <a:r>
              <a:rPr lang="en-US" dirty="0" smtClean="0"/>
              <a:t>Proposed Rating System</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394264895"/>
              </p:ext>
            </p:extLst>
          </p:nvPr>
        </p:nvGraphicFramePr>
        <p:xfrm>
          <a:off x="6172199" y="2102644"/>
          <a:ext cx="5752070" cy="3713271"/>
        </p:xfrm>
        <a:graphic>
          <a:graphicData uri="http://schemas.openxmlformats.org/drawingml/2006/table">
            <a:tbl>
              <a:tblPr firstRow="1" firstCol="1" bandRow="1">
                <a:tableStyleId>{5C22544A-7EE6-4342-B048-85BDC9FD1C3A}</a:tableStyleId>
              </a:tblPr>
              <a:tblGrid>
                <a:gridCol w="2876035"/>
                <a:gridCol w="2876035"/>
              </a:tblGrid>
              <a:tr h="541702">
                <a:tc>
                  <a:txBody>
                    <a:bodyPr/>
                    <a:lstStyle/>
                    <a:p>
                      <a:pPr marL="0" marR="0">
                        <a:spcBef>
                          <a:spcPts val="0"/>
                        </a:spcBef>
                        <a:spcAft>
                          <a:spcPts val="0"/>
                        </a:spcAft>
                      </a:pPr>
                      <a:r>
                        <a:rPr lang="en-US" sz="1800" dirty="0">
                          <a:effectLst/>
                        </a:rPr>
                        <a:t>Average Rating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Prequalification Factor</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3">
                <a:tc>
                  <a:txBody>
                    <a:bodyPr/>
                    <a:lstStyle/>
                    <a:p>
                      <a:pPr marL="0" marR="0">
                        <a:spcBef>
                          <a:spcPts val="0"/>
                        </a:spcBef>
                        <a:spcAft>
                          <a:spcPts val="0"/>
                        </a:spcAft>
                      </a:pPr>
                      <a:r>
                        <a:rPr lang="en-US" sz="1800" dirty="0">
                          <a:effectLst/>
                        </a:rPr>
                        <a:t>≥75%</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10</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a:effectLst/>
                        </a:rPr>
                        <a:t>70% - 74%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a:effectLst/>
                        </a:rPr>
                        <a:t>65% - 69%</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dirty="0">
                          <a:effectLst/>
                        </a:rPr>
                        <a:t>60% - 64%</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a:effectLst/>
                        </a:rPr>
                        <a:t>55% - 59%</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a:effectLst/>
                        </a:rPr>
                        <a:t>50% - 54%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endParaRPr>
                    </a:p>
                  </a:txBody>
                  <a:tcPr marL="68580" marR="68580" marT="0" marB="0"/>
                </a:tc>
              </a:tr>
              <a:tr h="453081">
                <a:tc>
                  <a:txBody>
                    <a:bodyPr/>
                    <a:lstStyle/>
                    <a:p>
                      <a:pPr marL="0" marR="0">
                        <a:spcBef>
                          <a:spcPts val="0"/>
                        </a:spcBef>
                        <a:spcAft>
                          <a:spcPts val="0"/>
                        </a:spcAft>
                      </a:pPr>
                      <a:r>
                        <a:rPr lang="en-US" sz="1800" dirty="0">
                          <a:effectLst/>
                        </a:rPr>
                        <a:t>Below 50%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10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0" y="365125"/>
            <a:ext cx="9194800" cy="1325563"/>
          </a:xfrm>
        </p:spPr>
        <p:txBody>
          <a:bodyPr/>
          <a:lstStyle/>
          <a:p>
            <a:r>
              <a:rPr lang="en-US" b="1" dirty="0" smtClean="0"/>
              <a:t>Appeals Process</a:t>
            </a:r>
            <a:endParaRPr lang="en-US" b="1" dirty="0"/>
          </a:p>
        </p:txBody>
      </p:sp>
      <p:sp>
        <p:nvSpPr>
          <p:cNvPr id="3" name="Content Placeholder 2"/>
          <p:cNvSpPr>
            <a:spLocks noGrp="1"/>
          </p:cNvSpPr>
          <p:nvPr>
            <p:ph idx="1"/>
          </p:nvPr>
        </p:nvSpPr>
        <p:spPr>
          <a:xfrm>
            <a:off x="3149600" y="2257425"/>
            <a:ext cx="9042400" cy="4351338"/>
          </a:xfrm>
        </p:spPr>
        <p:txBody>
          <a:bodyPr>
            <a:noAutofit/>
          </a:bodyPr>
          <a:lstStyle/>
          <a:p>
            <a:r>
              <a:rPr lang="en-US" dirty="0" smtClean="0"/>
              <a:t>Notify Prequal Coordinator in writing within 10 days.</a:t>
            </a:r>
          </a:p>
          <a:p>
            <a:endParaRPr lang="en-US" dirty="0"/>
          </a:p>
          <a:p>
            <a:pPr marL="514350" indent="-514350">
              <a:buFont typeface="+mj-lt"/>
              <a:buAutoNum type="arabicPeriod"/>
            </a:pPr>
            <a:r>
              <a:rPr lang="en-US" dirty="0" smtClean="0"/>
              <a:t>Seek Clarification/Attempt to resolve with Project</a:t>
            </a:r>
          </a:p>
          <a:p>
            <a:pPr marL="514350" indent="-514350">
              <a:buFont typeface="+mj-lt"/>
              <a:buAutoNum type="arabicPeriod"/>
            </a:pPr>
            <a:r>
              <a:rPr lang="en-US" dirty="0" smtClean="0"/>
              <a:t>Attempt to resolve with DCA</a:t>
            </a:r>
          </a:p>
          <a:p>
            <a:pPr marL="514350" indent="-514350">
              <a:buFont typeface="+mj-lt"/>
              <a:buAutoNum type="arabicPeriod"/>
            </a:pPr>
            <a:r>
              <a:rPr lang="en-US" dirty="0" smtClean="0"/>
              <a:t>Appeal to PQRB</a:t>
            </a:r>
          </a:p>
          <a:p>
            <a:pPr marL="971550" lvl="1" indent="-514350">
              <a:buFont typeface="+mj-lt"/>
              <a:buAutoNum type="alphaLcPeriod"/>
            </a:pPr>
            <a:r>
              <a:rPr lang="en-US" dirty="0" smtClean="0"/>
              <a:t>Provide evidence of position; may or may not involve formal hearing.</a:t>
            </a:r>
          </a:p>
          <a:p>
            <a:pPr marL="514350" indent="-514350">
              <a:buFont typeface="+mj-lt"/>
              <a:buAutoNum type="arabicPeriod"/>
            </a:pPr>
            <a:r>
              <a:rPr lang="en-US" dirty="0" smtClean="0"/>
              <a:t>Appeal to Franklin County Court of Common Pleas.</a:t>
            </a:r>
            <a:endParaRPr lang="en-US" dirty="0"/>
          </a:p>
        </p:txBody>
      </p:sp>
    </p:spTree>
    <p:extLst>
      <p:ext uri="{BB962C8B-B14F-4D97-AF65-F5344CB8AC3E}">
        <p14:creationId xmlns:p14="http://schemas.microsoft.com/office/powerpoint/2010/main" val="1842388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2313992"/>
            <a:ext cx="9715500" cy="2248483"/>
          </a:xfrm>
        </p:spPr>
        <p:txBody>
          <a:bodyPr>
            <a:normAutofit fontScale="90000"/>
          </a:bodyPr>
          <a:lstStyle/>
          <a:p>
            <a:r>
              <a:rPr lang="en-US" b="1" dirty="0" err="1" smtClean="0"/>
              <a:t>Prebid</a:t>
            </a:r>
            <a:r>
              <a:rPr lang="en-US" b="1" dirty="0" smtClean="0"/>
              <a:t> Questions &amp; Addenda Intro</a:t>
            </a:r>
            <a:br>
              <a:rPr lang="en-US" b="1" dirty="0" smtClean="0"/>
            </a:br>
            <a:r>
              <a:rPr lang="en-US" b="1" dirty="0" smtClean="0"/>
              <a:t/>
            </a:r>
            <a:br>
              <a:rPr lang="en-US" b="1" dirty="0" smtClean="0"/>
            </a:br>
            <a:endParaRPr lang="en-US" b="1" dirty="0"/>
          </a:p>
        </p:txBody>
      </p:sp>
    </p:spTree>
    <p:extLst>
      <p:ext uri="{BB962C8B-B14F-4D97-AF65-F5344CB8AC3E}">
        <p14:creationId xmlns:p14="http://schemas.microsoft.com/office/powerpoint/2010/main" val="2043998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384" y="391886"/>
            <a:ext cx="9064192" cy="1317464"/>
          </a:xfrm>
        </p:spPr>
        <p:txBody>
          <a:bodyPr/>
          <a:lstStyle/>
          <a:p>
            <a:r>
              <a:rPr lang="en-US" dirty="0" smtClean="0">
                <a:hlinkClick r:id="rId2"/>
              </a:rPr>
              <a:t>www.transportation.ohio.gov/contracts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3087473" y="1049258"/>
            <a:ext cx="8938735" cy="5638801"/>
          </a:xfrm>
          <a:prstGeom prst="rect">
            <a:avLst/>
          </a:prstGeom>
        </p:spPr>
      </p:pic>
      <p:sp>
        <p:nvSpPr>
          <p:cNvPr id="5" name="Oval 4"/>
          <p:cNvSpPr/>
          <p:nvPr/>
        </p:nvSpPr>
        <p:spPr>
          <a:xfrm>
            <a:off x="4964894" y="3428086"/>
            <a:ext cx="1987420" cy="42920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86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prstClr val="black">
                    <a:tint val="75000"/>
                  </a:prstClr>
                </a:solidFill>
              </a:rPr>
              <a:t>- 2014 Conaway Conference -</a:t>
            </a:r>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800"/>
            <a:ext cx="87249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032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032" y="365126"/>
            <a:ext cx="9179767" cy="1053128"/>
          </a:xfrm>
        </p:spPr>
        <p:txBody>
          <a:bodyPr/>
          <a:lstStyle/>
          <a:p>
            <a:r>
              <a:rPr lang="en-US" dirty="0" smtClean="0"/>
              <a:t>Prebid Questions and Addenda</a:t>
            </a:r>
            <a:endParaRPr lang="en-US" dirty="0"/>
          </a:p>
        </p:txBody>
      </p:sp>
      <p:sp>
        <p:nvSpPr>
          <p:cNvPr id="3" name="Content Placeholder 2"/>
          <p:cNvSpPr>
            <a:spLocks noGrp="1"/>
          </p:cNvSpPr>
          <p:nvPr>
            <p:ph idx="1"/>
          </p:nvPr>
        </p:nvSpPr>
        <p:spPr>
          <a:xfrm>
            <a:off x="3213100" y="1418254"/>
            <a:ext cx="8140699" cy="4758709"/>
          </a:xfrm>
        </p:spPr>
        <p:txBody>
          <a:bodyPr/>
          <a:lstStyle/>
          <a:p>
            <a:r>
              <a:rPr lang="en-US" dirty="0" smtClean="0"/>
              <a:t>SOP 510-020(SP)</a:t>
            </a:r>
          </a:p>
          <a:p>
            <a:pPr lvl="1"/>
            <a:r>
              <a:rPr lang="en-US" dirty="0" smtClean="0"/>
              <a:t>Guidelines for </a:t>
            </a:r>
            <a:r>
              <a:rPr lang="en-US" dirty="0"/>
              <a:t>PBQ &amp;Addenda </a:t>
            </a:r>
            <a:endParaRPr lang="en-US" dirty="0" smtClean="0"/>
          </a:p>
          <a:p>
            <a:r>
              <a:rPr lang="en-US" dirty="0"/>
              <a:t>All prospective bidders have access to same information; fair and competitive </a:t>
            </a:r>
            <a:r>
              <a:rPr lang="en-US" dirty="0" smtClean="0"/>
              <a:t>bid</a:t>
            </a:r>
          </a:p>
          <a:p>
            <a:r>
              <a:rPr lang="en-US" dirty="0" smtClean="0"/>
              <a:t>PBQs: Advertising Phase until 10am 4 days before opening </a:t>
            </a:r>
          </a:p>
          <a:p>
            <a:endParaRPr lang="en-US" dirty="0">
              <a:solidFill>
                <a:schemeClr val="bg1"/>
              </a:solidFill>
            </a:endParaRPr>
          </a:p>
        </p:txBody>
      </p:sp>
    </p:spTree>
    <p:extLst>
      <p:ext uri="{BB962C8B-B14F-4D97-AF65-F5344CB8AC3E}">
        <p14:creationId xmlns:p14="http://schemas.microsoft.com/office/powerpoint/2010/main" val="33717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10" y="365125"/>
            <a:ext cx="926139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2667000" y="1507524"/>
            <a:ext cx="8686799" cy="4669439"/>
          </a:xfrm>
        </p:spPr>
        <p:txBody>
          <a:bodyPr>
            <a:normAutofit/>
          </a:bodyPr>
          <a:lstStyle/>
          <a:p>
            <a:r>
              <a:rPr lang="en-US" sz="3600" dirty="0" smtClean="0"/>
              <a:t>Construction Prequal</a:t>
            </a:r>
          </a:p>
          <a:p>
            <a:pPr lvl="1"/>
            <a:r>
              <a:rPr lang="en-US" sz="3200" dirty="0" smtClean="0"/>
              <a:t>Work Type 26 Revisions</a:t>
            </a:r>
          </a:p>
          <a:p>
            <a:pPr lvl="1"/>
            <a:r>
              <a:rPr lang="en-US" sz="3200" dirty="0" smtClean="0"/>
              <a:t>New Search for Prequalified Contractors</a:t>
            </a:r>
          </a:p>
          <a:p>
            <a:pPr lvl="1"/>
            <a:r>
              <a:rPr lang="en-US" sz="3200" dirty="0" smtClean="0"/>
              <a:t>Proposed C-95 Policy Revisions</a:t>
            </a:r>
          </a:p>
          <a:p>
            <a:r>
              <a:rPr lang="en-US" sz="3600" dirty="0" smtClean="0"/>
              <a:t>Intro to Prebid Questions/Addenda</a:t>
            </a:r>
            <a:endParaRPr lang="en-US" sz="3600" dirty="0"/>
          </a:p>
        </p:txBody>
      </p:sp>
    </p:spTree>
    <p:extLst>
      <p:ext uri="{BB962C8B-B14F-4D97-AF65-F5344CB8AC3E}">
        <p14:creationId xmlns:p14="http://schemas.microsoft.com/office/powerpoint/2010/main" val="210901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3269" b="3269"/>
          <a:stretch>
            <a:fillRect/>
          </a:stretch>
        </p:blipFill>
        <p:spPr>
          <a:xfrm>
            <a:off x="3162300" y="139700"/>
            <a:ext cx="8864600" cy="6581775"/>
          </a:xfrm>
        </p:spPr>
      </p:pic>
      <p:sp>
        <p:nvSpPr>
          <p:cNvPr id="5" name="Footer Placeholder 4"/>
          <p:cNvSpPr>
            <a:spLocks noGrp="1"/>
          </p:cNvSpPr>
          <p:nvPr>
            <p:ph type="ftr" sz="quarter" idx="11"/>
          </p:nvPr>
        </p:nvSpPr>
        <p:spPr/>
        <p:txBody>
          <a:bodyPr/>
          <a:lstStyle/>
          <a:p>
            <a:r>
              <a:rPr lang="en-US" smtClean="0">
                <a:solidFill>
                  <a:prstClr val="black">
                    <a:tint val="75000"/>
                  </a:prstClr>
                </a:solidFill>
              </a:rPr>
              <a:t>- 2014 Conaway Conference -</a:t>
            </a:r>
            <a:endParaRPr lang="en-US">
              <a:solidFill>
                <a:prstClr val="black">
                  <a:tint val="75000"/>
                </a:prstClr>
              </a:solidFill>
            </a:endParaRPr>
          </a:p>
        </p:txBody>
      </p:sp>
      <p:sp>
        <p:nvSpPr>
          <p:cNvPr id="7" name="Oval 6"/>
          <p:cNvSpPr/>
          <p:nvPr/>
        </p:nvSpPr>
        <p:spPr>
          <a:xfrm>
            <a:off x="3924300" y="3581400"/>
            <a:ext cx="1600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655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9258" b="19258"/>
          <a:stretch>
            <a:fillRect/>
          </a:stretch>
        </p:blipFill>
        <p:spPr>
          <a:xfrm>
            <a:off x="3213100" y="165100"/>
            <a:ext cx="8737600" cy="6556375"/>
          </a:xfrm>
        </p:spPr>
      </p:pic>
      <p:sp>
        <p:nvSpPr>
          <p:cNvPr id="5" name="Footer Placeholder 4"/>
          <p:cNvSpPr>
            <a:spLocks noGrp="1"/>
          </p:cNvSpPr>
          <p:nvPr>
            <p:ph type="ftr" sz="quarter" idx="11"/>
          </p:nvPr>
        </p:nvSpPr>
        <p:spPr/>
        <p:txBody>
          <a:bodyPr/>
          <a:lstStyle/>
          <a:p>
            <a:r>
              <a:rPr lang="en-US" smtClean="0">
                <a:solidFill>
                  <a:prstClr val="black">
                    <a:tint val="75000"/>
                  </a:prstClr>
                </a:solidFill>
              </a:rPr>
              <a:t>- 2014 Conaway Conference -</a:t>
            </a:r>
            <a:endParaRPr lang="en-US">
              <a:solidFill>
                <a:prstClr val="black">
                  <a:tint val="75000"/>
                </a:prstClr>
              </a:solidFill>
            </a:endParaRPr>
          </a:p>
        </p:txBody>
      </p:sp>
    </p:spTree>
    <p:extLst>
      <p:ext uri="{BB962C8B-B14F-4D97-AF65-F5344CB8AC3E}">
        <p14:creationId xmlns:p14="http://schemas.microsoft.com/office/powerpoint/2010/main" val="3571195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3269" b="3269"/>
          <a:stretch>
            <a:fillRect/>
          </a:stretch>
        </p:blipFill>
        <p:spPr>
          <a:xfrm>
            <a:off x="3213101" y="114300"/>
            <a:ext cx="9385300" cy="6607175"/>
          </a:xfrm>
        </p:spPr>
      </p:pic>
      <p:sp>
        <p:nvSpPr>
          <p:cNvPr id="5" name="Footer Placeholder 4"/>
          <p:cNvSpPr>
            <a:spLocks noGrp="1"/>
          </p:cNvSpPr>
          <p:nvPr>
            <p:ph type="ftr" sz="quarter" idx="11"/>
          </p:nvPr>
        </p:nvSpPr>
        <p:spPr/>
        <p:txBody>
          <a:bodyPr/>
          <a:lstStyle/>
          <a:p>
            <a:r>
              <a:rPr lang="en-US" smtClean="0">
                <a:solidFill>
                  <a:prstClr val="black">
                    <a:tint val="75000"/>
                  </a:prstClr>
                </a:solidFill>
              </a:rPr>
              <a:t>- 2014 Conaway Conference -</a:t>
            </a:r>
            <a:endParaRPr lang="en-US">
              <a:solidFill>
                <a:prstClr val="black">
                  <a:tint val="75000"/>
                </a:prstClr>
              </a:solidFill>
            </a:endParaRPr>
          </a:p>
        </p:txBody>
      </p:sp>
      <p:sp>
        <p:nvSpPr>
          <p:cNvPr id="7" name="Oval 6"/>
          <p:cNvSpPr/>
          <p:nvPr/>
        </p:nvSpPr>
        <p:spPr>
          <a:xfrm>
            <a:off x="4038600" y="3783061"/>
            <a:ext cx="1600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555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3269" b="3269"/>
          <a:stretch>
            <a:fillRect/>
          </a:stretch>
        </p:blipFill>
        <p:spPr>
          <a:xfrm>
            <a:off x="3149600" y="152400"/>
            <a:ext cx="8851900" cy="6569075"/>
          </a:xfrm>
        </p:spPr>
      </p:pic>
      <p:sp>
        <p:nvSpPr>
          <p:cNvPr id="5" name="Footer Placeholder 4"/>
          <p:cNvSpPr>
            <a:spLocks noGrp="1"/>
          </p:cNvSpPr>
          <p:nvPr>
            <p:ph type="ftr" sz="quarter" idx="11"/>
          </p:nvPr>
        </p:nvSpPr>
        <p:spPr/>
        <p:txBody>
          <a:bodyPr/>
          <a:lstStyle/>
          <a:p>
            <a:r>
              <a:rPr lang="en-US" smtClean="0">
                <a:solidFill>
                  <a:prstClr val="black">
                    <a:tint val="75000"/>
                  </a:prstClr>
                </a:solidFill>
              </a:rPr>
              <a:t>- 2014 Conaway Conference -</a:t>
            </a:r>
            <a:endParaRPr lang="en-US">
              <a:solidFill>
                <a:prstClr val="black">
                  <a:tint val="75000"/>
                </a:prstClr>
              </a:solidFill>
            </a:endParaRPr>
          </a:p>
        </p:txBody>
      </p:sp>
    </p:spTree>
    <p:extLst>
      <p:ext uri="{BB962C8B-B14F-4D97-AF65-F5344CB8AC3E}">
        <p14:creationId xmlns:p14="http://schemas.microsoft.com/office/powerpoint/2010/main" val="3452639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49500" y="76200"/>
            <a:ext cx="7785100" cy="988085"/>
          </a:xfrm>
        </p:spPr>
        <p:txBody>
          <a:bodyPr/>
          <a:lstStyle/>
          <a:p>
            <a:r>
              <a:rPr lang="en-US" b="1" dirty="0" smtClean="0"/>
              <a:t>Prebid Question Process</a:t>
            </a:r>
            <a:endParaRPr lang="en-US" b="1" dirty="0"/>
          </a:p>
        </p:txBody>
      </p:sp>
      <p:sp>
        <p:nvSpPr>
          <p:cNvPr id="7" name="TextBox 6"/>
          <p:cNvSpPr txBox="1"/>
          <p:nvPr/>
        </p:nvSpPr>
        <p:spPr>
          <a:xfrm>
            <a:off x="4876800" y="1676400"/>
            <a:ext cx="2743200" cy="369332"/>
          </a:xfrm>
          <a:prstGeom prst="rect">
            <a:avLst/>
          </a:prstGeom>
          <a:noFill/>
        </p:spPr>
        <p:txBody>
          <a:bodyPr wrap="square" rtlCol="0">
            <a:spAutoFit/>
          </a:bodyPr>
          <a:lstStyle/>
          <a:p>
            <a:endParaRPr lang="en-US" dirty="0"/>
          </a:p>
        </p:txBody>
      </p:sp>
      <p:sp>
        <p:nvSpPr>
          <p:cNvPr id="12" name="Rectangle 11"/>
          <p:cNvSpPr/>
          <p:nvPr/>
        </p:nvSpPr>
        <p:spPr>
          <a:xfrm>
            <a:off x="5211147" y="1159240"/>
            <a:ext cx="2286000" cy="58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PBQ Submitted</a:t>
            </a:r>
          </a:p>
        </p:txBody>
      </p:sp>
      <p:sp>
        <p:nvSpPr>
          <p:cNvPr id="13" name="Rectangle 12"/>
          <p:cNvSpPr/>
          <p:nvPr/>
        </p:nvSpPr>
        <p:spPr>
          <a:xfrm>
            <a:off x="6477000" y="2221346"/>
            <a:ext cx="2286000" cy="62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 PBC</a:t>
            </a:r>
          </a:p>
        </p:txBody>
      </p:sp>
      <p:sp>
        <p:nvSpPr>
          <p:cNvPr id="14" name="Rectangle 13"/>
          <p:cNvSpPr/>
          <p:nvPr/>
        </p:nvSpPr>
        <p:spPr>
          <a:xfrm>
            <a:off x="3191845" y="2140687"/>
            <a:ext cx="2286000" cy="62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District PBC</a:t>
            </a:r>
          </a:p>
        </p:txBody>
      </p:sp>
      <p:sp>
        <p:nvSpPr>
          <p:cNvPr id="15" name="Rectangle 14"/>
          <p:cNvSpPr/>
          <p:nvPr/>
        </p:nvSpPr>
        <p:spPr>
          <a:xfrm>
            <a:off x="6477000" y="3301938"/>
            <a:ext cx="2286000" cy="736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Response Reviewed and posted</a:t>
            </a:r>
          </a:p>
        </p:txBody>
      </p:sp>
      <p:sp>
        <p:nvSpPr>
          <p:cNvPr id="17" name="Rectangle 16"/>
          <p:cNvSpPr/>
          <p:nvPr/>
        </p:nvSpPr>
        <p:spPr>
          <a:xfrm>
            <a:off x="3191845" y="3118093"/>
            <a:ext cx="2286001" cy="43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Designer</a:t>
            </a:r>
          </a:p>
        </p:txBody>
      </p:sp>
      <p:sp>
        <p:nvSpPr>
          <p:cNvPr id="18" name="Rectangle 17"/>
          <p:cNvSpPr/>
          <p:nvPr/>
        </p:nvSpPr>
        <p:spPr>
          <a:xfrm>
            <a:off x="6477000" y="5186096"/>
            <a:ext cx="2286000" cy="61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PBQ Response</a:t>
            </a:r>
          </a:p>
        </p:txBody>
      </p:sp>
      <p:sp>
        <p:nvSpPr>
          <p:cNvPr id="19" name="Rectangle 18"/>
          <p:cNvSpPr/>
          <p:nvPr/>
        </p:nvSpPr>
        <p:spPr>
          <a:xfrm>
            <a:off x="3191844" y="3919287"/>
            <a:ext cx="2286001" cy="72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Change to the </a:t>
            </a:r>
            <a:r>
              <a:rPr lang="en-US" dirty="0" smtClean="0">
                <a:solidFill>
                  <a:schemeClr val="tx1"/>
                </a:solidFill>
              </a:rPr>
              <a:t>contract </a:t>
            </a:r>
            <a:r>
              <a:rPr lang="en-US" dirty="0">
                <a:solidFill>
                  <a:schemeClr val="tx1"/>
                </a:solidFill>
              </a:rPr>
              <a:t>documents?</a:t>
            </a:r>
          </a:p>
        </p:txBody>
      </p:sp>
      <p:sp>
        <p:nvSpPr>
          <p:cNvPr id="20" name="Rectangle 19"/>
          <p:cNvSpPr/>
          <p:nvPr/>
        </p:nvSpPr>
        <p:spPr>
          <a:xfrm>
            <a:off x="3164608" y="5847735"/>
            <a:ext cx="228600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Addendum</a:t>
            </a:r>
          </a:p>
        </p:txBody>
      </p:sp>
      <p:sp>
        <p:nvSpPr>
          <p:cNvPr id="21" name="TextBox 20"/>
          <p:cNvSpPr txBox="1"/>
          <p:nvPr/>
        </p:nvSpPr>
        <p:spPr>
          <a:xfrm>
            <a:off x="3967018" y="5118001"/>
            <a:ext cx="681182" cy="369332"/>
          </a:xfrm>
          <a:prstGeom prst="rect">
            <a:avLst/>
          </a:prstGeom>
          <a:noFill/>
        </p:spPr>
        <p:txBody>
          <a:bodyPr wrap="square" rtlCol="0">
            <a:spAutoFit/>
          </a:bodyPr>
          <a:lstStyle/>
          <a:p>
            <a:pPr algn="ctr"/>
            <a:r>
              <a:rPr lang="en-US" dirty="0"/>
              <a:t>YES</a:t>
            </a:r>
          </a:p>
        </p:txBody>
      </p:sp>
      <p:sp>
        <p:nvSpPr>
          <p:cNvPr id="22" name="TextBox 21"/>
          <p:cNvSpPr txBox="1"/>
          <p:nvPr/>
        </p:nvSpPr>
        <p:spPr>
          <a:xfrm>
            <a:off x="5753100" y="4512100"/>
            <a:ext cx="533400" cy="369332"/>
          </a:xfrm>
          <a:prstGeom prst="rect">
            <a:avLst/>
          </a:prstGeom>
          <a:noFill/>
        </p:spPr>
        <p:txBody>
          <a:bodyPr wrap="square" rtlCol="0">
            <a:spAutoFit/>
          </a:bodyPr>
          <a:lstStyle/>
          <a:p>
            <a:pPr algn="ctr"/>
            <a:r>
              <a:rPr lang="en-US" dirty="0"/>
              <a:t>No</a:t>
            </a:r>
          </a:p>
        </p:txBody>
      </p:sp>
      <p:cxnSp>
        <p:nvCxnSpPr>
          <p:cNvPr id="24" name="Elbow Connector 23"/>
          <p:cNvCxnSpPr>
            <a:stCxn id="12" idx="2"/>
            <a:endCxn id="14" idx="0"/>
          </p:cNvCxnSpPr>
          <p:nvPr/>
        </p:nvCxnSpPr>
        <p:spPr>
          <a:xfrm rot="5400000">
            <a:off x="5146997" y="933536"/>
            <a:ext cx="394999" cy="201930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2" idx="2"/>
            <a:endCxn id="13" idx="0"/>
          </p:cNvCxnSpPr>
          <p:nvPr/>
        </p:nvCxnSpPr>
        <p:spPr>
          <a:xfrm rot="16200000" flipH="1">
            <a:off x="6749244" y="1350590"/>
            <a:ext cx="475658" cy="1265853"/>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2"/>
            <a:endCxn id="17" idx="0"/>
          </p:cNvCxnSpPr>
          <p:nvPr/>
        </p:nvCxnSpPr>
        <p:spPr>
          <a:xfrm>
            <a:off x="4334845" y="2764080"/>
            <a:ext cx="1" cy="354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2"/>
            <a:endCxn id="19" idx="0"/>
          </p:cNvCxnSpPr>
          <p:nvPr/>
        </p:nvCxnSpPr>
        <p:spPr>
          <a:xfrm flipH="1">
            <a:off x="4334845" y="3549955"/>
            <a:ext cx="1"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2"/>
            <a:endCxn id="20" idx="0"/>
          </p:cNvCxnSpPr>
          <p:nvPr/>
        </p:nvCxnSpPr>
        <p:spPr>
          <a:xfrm>
            <a:off x="4307609" y="5487333"/>
            <a:ext cx="0" cy="360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9" idx="3"/>
            <a:endCxn id="22" idx="0"/>
          </p:cNvCxnSpPr>
          <p:nvPr/>
        </p:nvCxnSpPr>
        <p:spPr>
          <a:xfrm>
            <a:off x="5477845" y="4284154"/>
            <a:ext cx="541955" cy="227946"/>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22" idx="2"/>
            <a:endCxn id="18" idx="1"/>
          </p:cNvCxnSpPr>
          <p:nvPr/>
        </p:nvCxnSpPr>
        <p:spPr>
          <a:xfrm rot="16200000" flipH="1">
            <a:off x="5942544" y="4958688"/>
            <a:ext cx="611712" cy="457200"/>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8" idx="3"/>
            <a:endCxn id="13" idx="3"/>
          </p:cNvCxnSpPr>
          <p:nvPr/>
        </p:nvCxnSpPr>
        <p:spPr>
          <a:xfrm flipV="1">
            <a:off x="8763000" y="2533043"/>
            <a:ext cx="12700" cy="2960101"/>
          </a:xfrm>
          <a:prstGeom prst="bentConnector3">
            <a:avLst>
              <a:gd name="adj1" fmla="val 180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3" idx="2"/>
            <a:endCxn id="15" idx="0"/>
          </p:cNvCxnSpPr>
          <p:nvPr/>
        </p:nvCxnSpPr>
        <p:spPr>
          <a:xfrm>
            <a:off x="7620000" y="284473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4213112" y="4639163"/>
            <a:ext cx="188992" cy="451143"/>
          </a:xfrm>
          <a:prstGeom prst="rect">
            <a:avLst/>
          </a:prstGeom>
        </p:spPr>
      </p:pic>
    </p:spTree>
    <p:extLst>
      <p:ext uri="{BB962C8B-B14F-4D97-AF65-F5344CB8AC3E}">
        <p14:creationId xmlns:p14="http://schemas.microsoft.com/office/powerpoint/2010/main" val="2074578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72478" y="207963"/>
            <a:ext cx="10515600" cy="1325563"/>
          </a:xfrm>
        </p:spPr>
        <p:txBody>
          <a:bodyPr/>
          <a:lstStyle/>
          <a:p>
            <a:r>
              <a:rPr lang="en-US" dirty="0" smtClean="0"/>
              <a:t>Prebid Questions</a:t>
            </a:r>
            <a:endParaRPr lang="en-US" dirty="0"/>
          </a:p>
        </p:txBody>
      </p:sp>
      <p:sp>
        <p:nvSpPr>
          <p:cNvPr id="7" name="Content Placeholder 6"/>
          <p:cNvSpPr>
            <a:spLocks noGrp="1"/>
          </p:cNvSpPr>
          <p:nvPr>
            <p:ph idx="1"/>
          </p:nvPr>
        </p:nvSpPr>
        <p:spPr>
          <a:xfrm>
            <a:off x="2527041" y="1690688"/>
            <a:ext cx="10515600" cy="4351338"/>
          </a:xfrm>
        </p:spPr>
        <p:txBody>
          <a:bodyPr>
            <a:normAutofit/>
          </a:bodyPr>
          <a:lstStyle/>
          <a:p>
            <a:r>
              <a:rPr lang="en-US" dirty="0" smtClean="0"/>
              <a:t>PBQs must be submitted online, no phone calls</a:t>
            </a:r>
          </a:p>
          <a:p>
            <a:endParaRPr lang="en-US" dirty="0" smtClean="0"/>
          </a:p>
          <a:p>
            <a:r>
              <a:rPr lang="en-US" dirty="0" smtClean="0"/>
              <a:t>Keep question concise, limit 1 question per submission</a:t>
            </a:r>
          </a:p>
          <a:p>
            <a:endParaRPr lang="en-US" dirty="0" smtClean="0"/>
          </a:p>
          <a:p>
            <a:r>
              <a:rPr lang="en-US" dirty="0" smtClean="0"/>
              <a:t>Response target: 2 working days</a:t>
            </a:r>
          </a:p>
          <a:p>
            <a:pPr marL="457200" lvl="1" indent="0">
              <a:buNone/>
            </a:pPr>
            <a:endParaRPr lang="en-US" dirty="0" smtClean="0"/>
          </a:p>
        </p:txBody>
      </p:sp>
    </p:spTree>
    <p:extLst>
      <p:ext uri="{BB962C8B-B14F-4D97-AF65-F5344CB8AC3E}">
        <p14:creationId xmlns:p14="http://schemas.microsoft.com/office/powerpoint/2010/main" val="34429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380" y="382555"/>
            <a:ext cx="9226420" cy="1308133"/>
          </a:xfrm>
        </p:spPr>
        <p:txBody>
          <a:bodyPr/>
          <a:lstStyle/>
          <a:p>
            <a:r>
              <a:rPr lang="en-US" dirty="0" smtClean="0"/>
              <a:t>Prebid Questions</a:t>
            </a:r>
            <a:endParaRPr lang="en-US" dirty="0"/>
          </a:p>
        </p:txBody>
      </p:sp>
      <p:sp>
        <p:nvSpPr>
          <p:cNvPr id="3" name="Content Placeholder 2"/>
          <p:cNvSpPr>
            <a:spLocks noGrp="1"/>
          </p:cNvSpPr>
          <p:nvPr>
            <p:ph idx="1"/>
          </p:nvPr>
        </p:nvSpPr>
        <p:spPr>
          <a:xfrm>
            <a:off x="2416628" y="1502229"/>
            <a:ext cx="8937171" cy="4674734"/>
          </a:xfrm>
        </p:spPr>
        <p:txBody>
          <a:bodyPr>
            <a:normAutofit/>
          </a:bodyPr>
          <a:lstStyle/>
          <a:p>
            <a:r>
              <a:rPr lang="en-US" dirty="0"/>
              <a:t>Once a response is posted, it will not be revised or deleted.</a:t>
            </a:r>
          </a:p>
          <a:p>
            <a:pPr lvl="1"/>
            <a:r>
              <a:rPr lang="en-US" dirty="0"/>
              <a:t>May be superseded by another </a:t>
            </a:r>
            <a:r>
              <a:rPr lang="en-US" dirty="0" smtClean="0"/>
              <a:t>PBQ</a:t>
            </a:r>
          </a:p>
          <a:p>
            <a:endParaRPr lang="en-US" dirty="0"/>
          </a:p>
          <a:p>
            <a:r>
              <a:rPr lang="en-US" dirty="0" smtClean="0"/>
              <a:t>Prior to Addenda cutoff C/O reviews unanswered PBQ’s</a:t>
            </a:r>
          </a:p>
          <a:p>
            <a:pPr lvl="1"/>
            <a:r>
              <a:rPr lang="en-US" dirty="0" smtClean="0"/>
              <a:t>Friday before Letting</a:t>
            </a:r>
            <a:endParaRPr lang="en-US" dirty="0"/>
          </a:p>
          <a:p>
            <a:endParaRPr lang="en-US" dirty="0" smtClean="0"/>
          </a:p>
          <a:p>
            <a:r>
              <a:rPr lang="en-US" dirty="0" smtClean="0"/>
              <a:t>Not </a:t>
            </a:r>
            <a:r>
              <a:rPr lang="en-US" dirty="0"/>
              <a:t>a part of the Bid Documents</a:t>
            </a:r>
          </a:p>
        </p:txBody>
      </p:sp>
    </p:spTree>
    <p:extLst>
      <p:ext uri="{BB962C8B-B14F-4D97-AF65-F5344CB8AC3E}">
        <p14:creationId xmlns:p14="http://schemas.microsoft.com/office/powerpoint/2010/main" val="2794523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636" y="279919"/>
            <a:ext cx="8965163" cy="1410770"/>
          </a:xfrm>
        </p:spPr>
        <p:txBody>
          <a:bodyPr/>
          <a:lstStyle/>
          <a:p>
            <a:r>
              <a:rPr lang="en-US" dirty="0" smtClean="0"/>
              <a:t>Addenda</a:t>
            </a:r>
            <a:endParaRPr lang="en-US" dirty="0"/>
          </a:p>
        </p:txBody>
      </p:sp>
      <p:sp>
        <p:nvSpPr>
          <p:cNvPr id="3" name="Content Placeholder 2"/>
          <p:cNvSpPr>
            <a:spLocks noGrp="1"/>
          </p:cNvSpPr>
          <p:nvPr>
            <p:ph idx="1"/>
          </p:nvPr>
        </p:nvSpPr>
        <p:spPr>
          <a:xfrm>
            <a:off x="2481942" y="1427584"/>
            <a:ext cx="8871857" cy="4749379"/>
          </a:xfrm>
        </p:spPr>
        <p:txBody>
          <a:bodyPr/>
          <a:lstStyle/>
          <a:p>
            <a:r>
              <a:rPr lang="en-US" dirty="0" smtClean="0"/>
              <a:t>Contractually modifies the bid documents</a:t>
            </a:r>
          </a:p>
          <a:p>
            <a:pPr lvl="1"/>
            <a:r>
              <a:rPr lang="en-US" dirty="0" smtClean="0"/>
              <a:t>Reviewed and approved by C/O</a:t>
            </a:r>
          </a:p>
          <a:p>
            <a:pPr lvl="1"/>
            <a:endParaRPr lang="en-US" dirty="0"/>
          </a:p>
          <a:p>
            <a:r>
              <a:rPr lang="en-US" dirty="0" smtClean="0"/>
              <a:t>Should be submitted to C/O 8am 3 working days before sale; may cause Delay if late</a:t>
            </a:r>
          </a:p>
          <a:p>
            <a:endParaRPr lang="en-US" dirty="0"/>
          </a:p>
          <a:p>
            <a:r>
              <a:rPr lang="en-US" dirty="0" smtClean="0"/>
              <a:t>Posted by </a:t>
            </a:r>
            <a:r>
              <a:rPr lang="en-US" dirty="0" smtClean="0"/>
              <a:t>close of business 3 </a:t>
            </a:r>
            <a:r>
              <a:rPr lang="en-US" dirty="0" smtClean="0"/>
              <a:t>working days before sale </a:t>
            </a:r>
          </a:p>
          <a:p>
            <a:endParaRPr lang="en-US" dirty="0">
              <a:solidFill>
                <a:schemeClr val="bg1">
                  <a:lumMod val="95000"/>
                </a:schemeClr>
              </a:solidFill>
            </a:endParaRPr>
          </a:p>
        </p:txBody>
      </p:sp>
    </p:spTree>
    <p:extLst>
      <p:ext uri="{BB962C8B-B14F-4D97-AF65-F5344CB8AC3E}">
        <p14:creationId xmlns:p14="http://schemas.microsoft.com/office/powerpoint/2010/main" val="4216235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016" y="279919"/>
            <a:ext cx="9123784" cy="1410770"/>
          </a:xfrm>
        </p:spPr>
        <p:txBody>
          <a:bodyPr/>
          <a:lstStyle/>
          <a:p>
            <a:r>
              <a:rPr lang="en-US" dirty="0" smtClean="0"/>
              <a:t>Addenda</a:t>
            </a:r>
            <a:endParaRPr lang="en-US" dirty="0"/>
          </a:p>
        </p:txBody>
      </p:sp>
      <p:sp>
        <p:nvSpPr>
          <p:cNvPr id="4" name="Content Placeholder 3"/>
          <p:cNvSpPr>
            <a:spLocks noGrp="1"/>
          </p:cNvSpPr>
          <p:nvPr>
            <p:ph idx="1"/>
          </p:nvPr>
        </p:nvSpPr>
        <p:spPr>
          <a:xfrm>
            <a:off x="3256384" y="1690689"/>
            <a:ext cx="8097416" cy="4346218"/>
          </a:xfrm>
        </p:spPr>
        <p:txBody>
          <a:bodyPr>
            <a:normAutofit fontScale="85000" lnSpcReduction="20000"/>
          </a:bodyPr>
          <a:lstStyle/>
          <a:p>
            <a:r>
              <a:rPr lang="en-US" dirty="0" smtClean="0"/>
              <a:t>Completion Date</a:t>
            </a:r>
          </a:p>
          <a:p>
            <a:endParaRPr lang="en-US" dirty="0" smtClean="0"/>
          </a:p>
          <a:p>
            <a:r>
              <a:rPr lang="en-US" dirty="0" smtClean="0"/>
              <a:t>Bid Items – revisions/Added/Deleted</a:t>
            </a:r>
          </a:p>
          <a:p>
            <a:endParaRPr lang="en-US" dirty="0" smtClean="0"/>
          </a:p>
          <a:p>
            <a:r>
              <a:rPr lang="en-US" dirty="0" smtClean="0"/>
              <a:t>Notes – Plan/Proposal</a:t>
            </a:r>
          </a:p>
          <a:p>
            <a:endParaRPr lang="en-US" dirty="0" smtClean="0"/>
          </a:p>
          <a:p>
            <a:r>
              <a:rPr lang="en-US" dirty="0" smtClean="0"/>
              <a:t>Sheets (or Scopes) – Clouded/Clean</a:t>
            </a:r>
          </a:p>
          <a:p>
            <a:endParaRPr lang="en-US" dirty="0" smtClean="0"/>
          </a:p>
          <a:p>
            <a:r>
              <a:rPr lang="en-US" dirty="0" smtClean="0"/>
              <a:t>PBQ’s</a:t>
            </a:r>
          </a:p>
          <a:p>
            <a:endParaRPr lang="en-US" dirty="0" smtClean="0"/>
          </a:p>
          <a:p>
            <a:r>
              <a:rPr lang="en-US" dirty="0" smtClean="0"/>
              <a:t>EBS</a:t>
            </a:r>
            <a:endParaRPr lang="en-US" dirty="0"/>
          </a:p>
        </p:txBody>
      </p:sp>
    </p:spTree>
    <p:extLst>
      <p:ext uri="{BB962C8B-B14F-4D97-AF65-F5344CB8AC3E}">
        <p14:creationId xmlns:p14="http://schemas.microsoft.com/office/powerpoint/2010/main" val="1997222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56" y="115952"/>
            <a:ext cx="8806543" cy="1541398"/>
          </a:xfrm>
        </p:spPr>
        <p:txBody>
          <a:bodyPr/>
          <a:lstStyle/>
          <a:p>
            <a:r>
              <a:rPr lang="en-US" dirty="0" smtClean="0"/>
              <a:t>Addenda Process</a:t>
            </a:r>
            <a:endParaRPr lang="en-US" dirty="0"/>
          </a:p>
        </p:txBody>
      </p:sp>
      <p:sp>
        <p:nvSpPr>
          <p:cNvPr id="5" name="Flowchart: Process 4"/>
          <p:cNvSpPr/>
          <p:nvPr/>
        </p:nvSpPr>
        <p:spPr>
          <a:xfrm>
            <a:off x="3276600" y="1828800"/>
            <a:ext cx="2641598"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Designer</a:t>
            </a:r>
          </a:p>
        </p:txBody>
      </p:sp>
      <p:sp>
        <p:nvSpPr>
          <p:cNvPr id="6" name="Flowchart: Process 5"/>
          <p:cNvSpPr/>
          <p:nvPr/>
        </p:nvSpPr>
        <p:spPr>
          <a:xfrm>
            <a:off x="3276600" y="3343507"/>
            <a:ext cx="2641598" cy="7620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District PBC</a:t>
            </a:r>
          </a:p>
        </p:txBody>
      </p:sp>
      <p:sp>
        <p:nvSpPr>
          <p:cNvPr id="7" name="Flowchart: Process 6"/>
          <p:cNvSpPr/>
          <p:nvPr/>
        </p:nvSpPr>
        <p:spPr>
          <a:xfrm>
            <a:off x="3276600" y="4847063"/>
            <a:ext cx="2641598" cy="6858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Central Office Prebid</a:t>
            </a:r>
          </a:p>
        </p:txBody>
      </p:sp>
      <p:sp>
        <p:nvSpPr>
          <p:cNvPr id="8" name="Flowchart: Process 7"/>
          <p:cNvSpPr/>
          <p:nvPr/>
        </p:nvSpPr>
        <p:spPr>
          <a:xfrm>
            <a:off x="6324598" y="1828800"/>
            <a:ext cx="2374899"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a:t>
            </a:r>
          </a:p>
        </p:txBody>
      </p:sp>
      <p:sp>
        <p:nvSpPr>
          <p:cNvPr id="9" name="Flowchart: Process 8"/>
          <p:cNvSpPr/>
          <p:nvPr/>
        </p:nvSpPr>
        <p:spPr>
          <a:xfrm>
            <a:off x="6324599" y="3352743"/>
            <a:ext cx="2374899"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Office of Estimating</a:t>
            </a:r>
          </a:p>
        </p:txBody>
      </p:sp>
      <p:sp>
        <p:nvSpPr>
          <p:cNvPr id="10" name="Flowchart: Process 9"/>
          <p:cNvSpPr/>
          <p:nvPr/>
        </p:nvSpPr>
        <p:spPr>
          <a:xfrm>
            <a:off x="6350000" y="4847063"/>
            <a:ext cx="2349499"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EBS File</a:t>
            </a:r>
          </a:p>
        </p:txBody>
      </p:sp>
      <p:sp>
        <p:nvSpPr>
          <p:cNvPr id="11" name="Flowchart: Process 10"/>
          <p:cNvSpPr/>
          <p:nvPr/>
        </p:nvSpPr>
        <p:spPr>
          <a:xfrm>
            <a:off x="9118600" y="1828800"/>
            <a:ext cx="21336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Published to Web</a:t>
            </a:r>
          </a:p>
        </p:txBody>
      </p:sp>
      <p:sp>
        <p:nvSpPr>
          <p:cNvPr id="12" name="Flowchart: Process 11"/>
          <p:cNvSpPr/>
          <p:nvPr/>
        </p:nvSpPr>
        <p:spPr>
          <a:xfrm>
            <a:off x="9118598" y="3352800"/>
            <a:ext cx="2133601" cy="1143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Plan holders emailed</a:t>
            </a:r>
          </a:p>
        </p:txBody>
      </p:sp>
      <p:cxnSp>
        <p:nvCxnSpPr>
          <p:cNvPr id="16" name="Elbow Connector 15"/>
          <p:cNvCxnSpPr>
            <a:stCxn id="7" idx="2"/>
            <a:endCxn id="8" idx="1"/>
          </p:cNvCxnSpPr>
          <p:nvPr/>
        </p:nvCxnSpPr>
        <p:spPr>
          <a:xfrm rot="5400000" flipH="1" flipV="1">
            <a:off x="3780416" y="2988682"/>
            <a:ext cx="3361164" cy="1727199"/>
          </a:xfrm>
          <a:prstGeom prst="bentConnector4">
            <a:avLst>
              <a:gd name="adj1" fmla="val -6801"/>
              <a:gd name="adj2" fmla="val 8823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11" idx="1"/>
          </p:cNvCxnSpPr>
          <p:nvPr/>
        </p:nvCxnSpPr>
        <p:spPr>
          <a:xfrm rot="5400000" flipH="1" flipV="1">
            <a:off x="6641093" y="3055357"/>
            <a:ext cx="3361163" cy="1593850"/>
          </a:xfrm>
          <a:prstGeom prst="bentConnector4">
            <a:avLst>
              <a:gd name="adj1" fmla="val -6801"/>
              <a:gd name="adj2" fmla="val 8685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a:off x="4597399" y="2514600"/>
            <a:ext cx="0" cy="8289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7" idx="0"/>
          </p:cNvCxnSpPr>
          <p:nvPr/>
        </p:nvCxnSpPr>
        <p:spPr>
          <a:xfrm>
            <a:off x="4597399" y="4105508"/>
            <a:ext cx="0" cy="7415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a:off x="7512048" y="2514600"/>
            <a:ext cx="1" cy="8381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a:off x="7512049" y="4114743"/>
            <a:ext cx="12701" cy="732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a:endCxn id="12" idx="0"/>
          </p:cNvCxnSpPr>
          <p:nvPr/>
        </p:nvCxnSpPr>
        <p:spPr>
          <a:xfrm flipH="1">
            <a:off x="10185399" y="2514600"/>
            <a:ext cx="1"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06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380" y="1483568"/>
            <a:ext cx="9010520" cy="3078908"/>
          </a:xfrm>
        </p:spPr>
        <p:txBody>
          <a:bodyPr/>
          <a:lstStyle/>
          <a:p>
            <a:pPr algn="r"/>
            <a:r>
              <a:rPr lang="en-US" b="1" dirty="0" smtClean="0"/>
              <a:t>Contractor Prequalification</a:t>
            </a: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0922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0"/>
            <a:ext cx="806991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995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52399"/>
            <a:ext cx="8724900" cy="638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716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8" y="111967"/>
            <a:ext cx="8937171" cy="1578721"/>
          </a:xfrm>
        </p:spPr>
        <p:txBody>
          <a:bodyPr/>
          <a:lstStyle/>
          <a:p>
            <a:r>
              <a:rPr lang="en-US" dirty="0" smtClean="0"/>
              <a:t>Questions?</a:t>
            </a:r>
            <a:endParaRPr lang="en-US" dirty="0"/>
          </a:p>
        </p:txBody>
      </p:sp>
      <p:sp>
        <p:nvSpPr>
          <p:cNvPr id="3" name="Content Placeholder 2"/>
          <p:cNvSpPr>
            <a:spLocks noGrp="1"/>
          </p:cNvSpPr>
          <p:nvPr>
            <p:ph idx="1"/>
          </p:nvPr>
        </p:nvSpPr>
        <p:spPr>
          <a:xfrm>
            <a:off x="3441700" y="1690688"/>
            <a:ext cx="7912099" cy="4486275"/>
          </a:xfrm>
        </p:spPr>
        <p:txBody>
          <a:bodyPr>
            <a:normAutofit/>
          </a:bodyPr>
          <a:lstStyle/>
          <a:p>
            <a:pPr marL="0" indent="0">
              <a:buNone/>
            </a:pPr>
            <a:r>
              <a:rPr lang="en-US" b="1" i="1" dirty="0"/>
              <a:t>Adam Kieffer</a:t>
            </a:r>
            <a:endParaRPr lang="en-US" dirty="0"/>
          </a:p>
          <a:p>
            <a:pPr marL="0" indent="0">
              <a:buNone/>
            </a:pPr>
            <a:r>
              <a:rPr lang="en-US" sz="2400" dirty="0"/>
              <a:t>Construction Pre-Bid and Prequalification Coordinator</a:t>
            </a:r>
            <a:endParaRPr lang="en-US" sz="4000" dirty="0"/>
          </a:p>
          <a:p>
            <a:pPr marL="0" indent="0">
              <a:buNone/>
            </a:pPr>
            <a:endParaRPr lang="en-US" dirty="0" smtClean="0"/>
          </a:p>
          <a:p>
            <a:pPr marL="0" indent="0">
              <a:buNone/>
            </a:pPr>
            <a:r>
              <a:rPr lang="en-US" dirty="0" smtClean="0"/>
              <a:t>adam.kieffer@dot.state.oh.us</a:t>
            </a:r>
            <a:endParaRPr lang="en-US" dirty="0"/>
          </a:p>
          <a:p>
            <a:pPr marL="0" indent="0">
              <a:buNone/>
            </a:pPr>
            <a:endParaRPr lang="en-US" dirty="0" smtClean="0"/>
          </a:p>
          <a:p>
            <a:pPr marL="0" indent="0">
              <a:buNone/>
            </a:pPr>
            <a:r>
              <a:rPr lang="en-US" dirty="0" smtClean="0"/>
              <a:t>(</a:t>
            </a:r>
            <a:r>
              <a:rPr lang="en-US" dirty="0"/>
              <a:t>614) </a:t>
            </a:r>
            <a:r>
              <a:rPr lang="en-US" dirty="0" smtClean="0"/>
              <a:t>275-1310</a:t>
            </a:r>
          </a:p>
          <a:p>
            <a:pPr marL="0" indent="0">
              <a:buNone/>
            </a:pPr>
            <a:endParaRPr lang="en-US" sz="2400" dirty="0"/>
          </a:p>
          <a:p>
            <a:pPr marL="0" indent="0">
              <a:buNone/>
            </a:pPr>
            <a:r>
              <a:rPr lang="en-US" sz="2000" dirty="0">
                <a:hlinkClick r:id="rId2"/>
              </a:rPr>
              <a:t>http</a:t>
            </a:r>
            <a:r>
              <a:rPr lang="en-US" sz="2000" dirty="0" smtClean="0">
                <a:hlinkClick r:id="rId2"/>
              </a:rPr>
              <a:t>://www.transportation.ohio.gov/contracts</a:t>
            </a:r>
            <a:endParaRPr lang="en-US" sz="2000" dirty="0" smtClean="0"/>
          </a:p>
          <a:p>
            <a:pPr marL="0" indent="0">
              <a:buNone/>
            </a:pPr>
            <a:endParaRPr lang="en-US" sz="2000" dirty="0"/>
          </a:p>
          <a:p>
            <a:endParaRPr lang="en-US" dirty="0"/>
          </a:p>
        </p:txBody>
      </p:sp>
    </p:spTree>
    <p:extLst>
      <p:ext uri="{BB962C8B-B14F-4D97-AF65-F5344CB8AC3E}">
        <p14:creationId xmlns:p14="http://schemas.microsoft.com/office/powerpoint/2010/main" val="1150822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2734" y="354563"/>
            <a:ext cx="9301065" cy="1336125"/>
          </a:xfrm>
        </p:spPr>
        <p:txBody>
          <a:bodyPr/>
          <a:lstStyle/>
          <a:p>
            <a:r>
              <a:rPr lang="en-US" dirty="0" smtClean="0"/>
              <a:t>Work Type 26 Revisions</a:t>
            </a:r>
            <a:endParaRPr lang="en-US" dirty="0"/>
          </a:p>
        </p:txBody>
      </p:sp>
      <p:sp>
        <p:nvSpPr>
          <p:cNvPr id="5" name="Content Placeholder 4"/>
          <p:cNvSpPr>
            <a:spLocks noGrp="1"/>
          </p:cNvSpPr>
          <p:nvPr>
            <p:ph idx="1"/>
          </p:nvPr>
        </p:nvSpPr>
        <p:spPr>
          <a:xfrm>
            <a:off x="2771192" y="1576873"/>
            <a:ext cx="8582608" cy="4600090"/>
          </a:xfrm>
        </p:spPr>
        <p:txBody>
          <a:bodyPr/>
          <a:lstStyle/>
          <a:p>
            <a:r>
              <a:rPr lang="en-US" b="1" dirty="0"/>
              <a:t>Certification.  </a:t>
            </a:r>
            <a:r>
              <a:rPr lang="en-US" dirty="0"/>
              <a:t>The Contractor must possess SSPC QP 1 Certification (Field Application to Complex Industrial and Marine Structures) and SSPC QP 2 Certification (Field Removal of Hazardous Coatings) by the Society For Protective </a:t>
            </a:r>
            <a:r>
              <a:rPr lang="en-US" dirty="0" smtClean="0"/>
              <a:t>Coatings </a:t>
            </a:r>
            <a:endParaRPr lang="en-US" dirty="0"/>
          </a:p>
          <a:p>
            <a:endParaRPr lang="en-US" dirty="0" smtClean="0"/>
          </a:p>
          <a:p>
            <a:r>
              <a:rPr lang="en-US" dirty="0" smtClean="0"/>
              <a:t>Effective 7/1/16. </a:t>
            </a:r>
          </a:p>
          <a:p>
            <a:pPr lvl="1"/>
            <a:r>
              <a:rPr lang="en-US" dirty="0" smtClean="0"/>
              <a:t>Any Contractor without both certifications will have WT26 removed from their </a:t>
            </a:r>
            <a:r>
              <a:rPr lang="en-US" dirty="0" err="1" smtClean="0"/>
              <a:t>Prequal</a:t>
            </a:r>
            <a:r>
              <a:rPr lang="en-US" dirty="0" smtClean="0"/>
              <a:t> Cert</a:t>
            </a:r>
          </a:p>
          <a:p>
            <a:pPr lvl="1"/>
            <a:r>
              <a:rPr lang="en-US" dirty="0" smtClean="0">
                <a:hlinkClick r:id="rId2"/>
              </a:rPr>
              <a:t>www.sspc.org</a:t>
            </a:r>
            <a:endParaRPr lang="en-US" dirty="0" smtClean="0"/>
          </a:p>
          <a:p>
            <a:pPr lvl="1"/>
            <a:endParaRPr lang="en-US" dirty="0"/>
          </a:p>
        </p:txBody>
      </p:sp>
    </p:spTree>
    <p:extLst>
      <p:ext uri="{BB962C8B-B14F-4D97-AF65-F5344CB8AC3E}">
        <p14:creationId xmlns:p14="http://schemas.microsoft.com/office/powerpoint/2010/main" val="406420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6709" y="1119673"/>
            <a:ext cx="9517225" cy="2390290"/>
          </a:xfrm>
        </p:spPr>
        <p:txBody>
          <a:bodyPr/>
          <a:lstStyle/>
          <a:p>
            <a:r>
              <a:rPr lang="en-US" b="1" dirty="0" smtClean="0"/>
              <a:t>Prequalified Contractor List</a:t>
            </a:r>
            <a:r>
              <a:rPr lang="en-US" dirty="0" smtClean="0"/>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323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384" y="391886"/>
            <a:ext cx="9064192" cy="1317464"/>
          </a:xfrm>
        </p:spPr>
        <p:txBody>
          <a:bodyPr/>
          <a:lstStyle/>
          <a:p>
            <a:r>
              <a:rPr lang="en-US" dirty="0" smtClean="0">
                <a:hlinkClick r:id="rId2"/>
              </a:rPr>
              <a:t>www.transportation.ohio.gov/contracts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3136900" y="1117600"/>
            <a:ext cx="8938735" cy="5638801"/>
          </a:xfrm>
          <a:prstGeom prst="rect">
            <a:avLst/>
          </a:prstGeom>
        </p:spPr>
      </p:pic>
      <p:sp>
        <p:nvSpPr>
          <p:cNvPr id="5" name="Oval 4"/>
          <p:cNvSpPr/>
          <p:nvPr/>
        </p:nvSpPr>
        <p:spPr>
          <a:xfrm>
            <a:off x="5137889" y="3868659"/>
            <a:ext cx="1987420" cy="42920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32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3480319" y="91745"/>
            <a:ext cx="8190598" cy="6664655"/>
          </a:xfrm>
          <a:prstGeom prst="rect">
            <a:avLst/>
          </a:prstGeom>
        </p:spPr>
      </p:pic>
      <p:sp>
        <p:nvSpPr>
          <p:cNvPr id="6" name="Oval 5"/>
          <p:cNvSpPr/>
          <p:nvPr/>
        </p:nvSpPr>
        <p:spPr>
          <a:xfrm>
            <a:off x="5085184" y="2155371"/>
            <a:ext cx="1716832" cy="64381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93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801" y="317501"/>
            <a:ext cx="9236758" cy="1270000"/>
          </a:xfrm>
          <a:prstGeom prst="rect">
            <a:avLst/>
          </a:prstGeom>
        </p:spPr>
      </p:pic>
      <p:pic>
        <p:nvPicPr>
          <p:cNvPr id="3" name="Picture 2"/>
          <p:cNvPicPr>
            <a:picLocks noChangeAspect="1"/>
          </p:cNvPicPr>
          <p:nvPr/>
        </p:nvPicPr>
        <p:blipFill>
          <a:blip r:embed="rId3"/>
          <a:stretch>
            <a:fillRect/>
          </a:stretch>
        </p:blipFill>
        <p:spPr>
          <a:xfrm>
            <a:off x="3225799" y="1698171"/>
            <a:ext cx="8728759" cy="5020129"/>
          </a:xfrm>
          <a:prstGeom prst="rect">
            <a:avLst/>
          </a:prstGeom>
        </p:spPr>
      </p:pic>
    </p:spTree>
    <p:extLst>
      <p:ext uri="{BB962C8B-B14F-4D97-AF65-F5344CB8AC3E}">
        <p14:creationId xmlns:p14="http://schemas.microsoft.com/office/powerpoint/2010/main" val="1632772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244550"/>
            <a:ext cx="8699500" cy="6430567"/>
          </a:xfrm>
          <a:prstGeom prst="rect">
            <a:avLst/>
          </a:prstGeom>
        </p:spPr>
      </p:pic>
    </p:spTree>
    <p:extLst>
      <p:ext uri="{BB962C8B-B14F-4D97-AF65-F5344CB8AC3E}">
        <p14:creationId xmlns:p14="http://schemas.microsoft.com/office/powerpoint/2010/main" val="11961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BFEFF9-905F-41E1-9CB5-5DE8FD314356}"/>
</file>

<file path=customXml/itemProps2.xml><?xml version="1.0" encoding="utf-8"?>
<ds:datastoreItem xmlns:ds="http://schemas.openxmlformats.org/officeDocument/2006/customXml" ds:itemID="{47FFA3CB-C10E-46A2-8D55-0575C1CEC90F}"/>
</file>

<file path=customXml/itemProps3.xml><?xml version="1.0" encoding="utf-8"?>
<ds:datastoreItem xmlns:ds="http://schemas.openxmlformats.org/officeDocument/2006/customXml" ds:itemID="{8390E27D-5EB5-44AE-92FE-7D56EB7A843A}"/>
</file>

<file path=docProps/app.xml><?xml version="1.0" encoding="utf-8"?>
<Properties xmlns="http://schemas.openxmlformats.org/officeDocument/2006/extended-properties" xmlns:vt="http://schemas.openxmlformats.org/officeDocument/2006/docPropsVTypes">
  <TotalTime>137</TotalTime>
  <Words>1630</Words>
  <Application>Microsoft Office PowerPoint</Application>
  <PresentationFormat>Widescreen</PresentationFormat>
  <Paragraphs>237</Paragraphs>
  <Slides>32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Construction Prequalification &amp; Prebid Questions/Addenda </vt:lpstr>
      <vt:lpstr>Agenda</vt:lpstr>
      <vt:lpstr>Contractor Prequalification  </vt:lpstr>
      <vt:lpstr>Work Type 26 Revisions</vt:lpstr>
      <vt:lpstr>Prequalified Contractor List </vt:lpstr>
      <vt:lpstr>www.transportation.ohio.gov/contracts </vt:lpstr>
      <vt:lpstr>PowerPoint Presentation</vt:lpstr>
      <vt:lpstr>PowerPoint Presentation</vt:lpstr>
      <vt:lpstr>PowerPoint Presentation</vt:lpstr>
      <vt:lpstr>Proposed Revisions to C-95 SOP </vt:lpstr>
      <vt:lpstr>Proposed Updates</vt:lpstr>
      <vt:lpstr>Ratings</vt:lpstr>
      <vt:lpstr>Bidding Capacity</vt:lpstr>
      <vt:lpstr>Prequalification Factor</vt:lpstr>
      <vt:lpstr>Appeals Process</vt:lpstr>
      <vt:lpstr>Prebid Questions &amp; Addenda Intro  </vt:lpstr>
      <vt:lpstr>www.transportation.ohio.gov/contracts </vt:lpstr>
      <vt:lpstr>PowerPoint Presentation</vt:lpstr>
      <vt:lpstr>Prebid Questions and Addenda</vt:lpstr>
      <vt:lpstr>PowerPoint Presentation</vt:lpstr>
      <vt:lpstr>PowerPoint Presentation</vt:lpstr>
      <vt:lpstr>PowerPoint Presentation</vt:lpstr>
      <vt:lpstr>PowerPoint Presentation</vt:lpstr>
      <vt:lpstr>Prebid Question Process</vt:lpstr>
      <vt:lpstr>Prebid Questions</vt:lpstr>
      <vt:lpstr>Prebid Questions</vt:lpstr>
      <vt:lpstr>Addenda</vt:lpstr>
      <vt:lpstr>Addenda</vt:lpstr>
      <vt:lpstr>Addenda Process</vt:lpstr>
      <vt:lpstr>PowerPoint Presentation</vt:lpstr>
      <vt:lpstr>PowerPoint Presentation</vt:lpstr>
      <vt:lpstr>Questions?</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Claudette Durham</dc:creator>
  <cp:lastModifiedBy>Adam Kieffer</cp:lastModifiedBy>
  <cp:revision>29</cp:revision>
  <dcterms:created xsi:type="dcterms:W3CDTF">2015-01-30T17:21:05Z</dcterms:created>
  <dcterms:modified xsi:type="dcterms:W3CDTF">2015-03-06T13:34:58Z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